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83"/>
  </p:notesMasterIdLst>
  <p:sldIdLst>
    <p:sldId id="256" r:id="rId2"/>
    <p:sldId id="257"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4" r:id="rId55"/>
    <p:sldId id="325" r:id="rId56"/>
    <p:sldId id="326" r:id="rId57"/>
    <p:sldId id="327" r:id="rId58"/>
    <p:sldId id="328" r:id="rId59"/>
    <p:sldId id="329" r:id="rId60"/>
    <p:sldId id="330" r:id="rId61"/>
    <p:sldId id="334" r:id="rId62"/>
    <p:sldId id="333" r:id="rId63"/>
    <p:sldId id="332" r:id="rId64"/>
    <p:sldId id="335" r:id="rId65"/>
    <p:sldId id="336"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271" r:id="rId82"/>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Khái niệm" id="{CAE83D19-604F-4FB7-BD21-DFF297BAB023}">
          <p14:sldIdLst>
            <p14:sldId id="257"/>
            <p14:sldId id="272"/>
            <p14:sldId id="273"/>
            <p14:sldId id="274"/>
            <p14:sldId id="275"/>
          </p14:sldIdLst>
        </p14:section>
        <p14:section name="Caydinhdanh" id="{D16CB140-14FA-47D5-A822-4E01C5F7A4B8}">
          <p14:sldIdLst>
            <p14:sldId id="276"/>
            <p14:sldId id="277"/>
            <p14:sldId id="278"/>
            <p14:sldId id="279"/>
            <p14:sldId id="280"/>
            <p14:sldId id="281"/>
            <p14:sldId id="282"/>
            <p14:sldId id="283"/>
            <p14:sldId id="284"/>
          </p14:sldIdLst>
        </p14:section>
        <p14:section name="Caydinhdanh_vd2" id="{C02E6726-89B8-4922-A01B-CCF1260CF7C1}">
          <p14:sldIdLst>
            <p14:sldId id="285"/>
            <p14:sldId id="286"/>
          </p14:sldIdLst>
        </p14:section>
        <p14:section name="Quinland" id="{779225A1-C219-4EE8-AFEF-1DBD93C45942}">
          <p14:sldIdLst>
            <p14:sldId id="287"/>
            <p14:sldId id="288"/>
            <p14:sldId id="289"/>
            <p14:sldId id="290"/>
            <p14:sldId id="291"/>
            <p14:sldId id="292"/>
            <p14:sldId id="293"/>
            <p14:sldId id="294"/>
            <p14:sldId id="295"/>
            <p14:sldId id="296"/>
            <p14:sldId id="297"/>
            <p14:sldId id="298"/>
          </p14:sldIdLst>
        </p14:section>
        <p14:section name="Quinland_vd2" id="{073B4B5F-61E3-4FDA-B4E0-B62335FE41FE}">
          <p14:sldIdLst>
            <p14:sldId id="299"/>
            <p14:sldId id="300"/>
          </p14:sldIdLst>
        </p14:section>
        <p14:section name="Dobatdinh_Entropy" id="{AEBDECF9-A5F2-467F-98EF-679D31BFDFF9}">
          <p14:sldIdLst>
            <p14:sldId id="301"/>
            <p14:sldId id="302"/>
            <p14:sldId id="303"/>
            <p14:sldId id="304"/>
            <p14:sldId id="305"/>
            <p14:sldId id="306"/>
            <p14:sldId id="307"/>
            <p14:sldId id="308"/>
            <p14:sldId id="309"/>
            <p14:sldId id="310"/>
            <p14:sldId id="311"/>
          </p14:sldIdLst>
        </p14:section>
        <p14:section name="Entropy_vd2" id="{9B7C3178-7DAD-4276-975E-587E7E6D5E4E}">
          <p14:sldIdLst>
            <p14:sldId id="312"/>
          </p14:sldIdLst>
        </p14:section>
        <p14:section name="ML_ILA" id="{AC533B96-F4C7-4BD4-B826-33FD0727C0B2}">
          <p14:sldIdLst>
            <p14:sldId id="313"/>
            <p14:sldId id="314"/>
            <p14:sldId id="315"/>
            <p14:sldId id="316"/>
            <p14:sldId id="317"/>
            <p14:sldId id="318"/>
            <p14:sldId id="319"/>
            <p14:sldId id="320"/>
            <p14:sldId id="321"/>
            <p14:sldId id="322"/>
          </p14:sldIdLst>
        </p14:section>
        <p14:section name="Baitap" id="{6AE8DD09-0CA8-4B94-9B29-7AB75A51D0C9}">
          <p14:sldIdLst>
            <p14:sldId id="324"/>
            <p14:sldId id="325"/>
            <p14:sldId id="326"/>
          </p14:sldIdLst>
        </p14:section>
        <p14:section name="Phân loại Naive Bayes (Naive Bayes classifier)" id="{05892B97-A15E-4372-B6FE-9BD028666942}">
          <p14:sldIdLst>
            <p14:sldId id="327"/>
            <p14:sldId id="328"/>
            <p14:sldId id="329"/>
            <p14:sldId id="330"/>
            <p14:sldId id="334"/>
            <p14:sldId id="333"/>
            <p14:sldId id="332"/>
            <p14:sldId id="335"/>
          </p14:sldIdLst>
        </p14:section>
        <p14:section name="NaiveBayes_vd2" id="{92738EAF-8C03-4C56-A958-7B7BAD6E1E0E}">
          <p14:sldIdLst>
            <p14:sldId id="336"/>
            <p14:sldId id="338"/>
            <p14:sldId id="339"/>
            <p14:sldId id="340"/>
            <p14:sldId id="341"/>
          </p14:sldIdLst>
        </p14:section>
        <p14:section name="K-means" id="{867C9D8D-BE2E-469D-957A-C67F7B1F34A1}">
          <p14:sldIdLst>
            <p14:sldId id="342"/>
            <p14:sldId id="343"/>
            <p14:sldId id="344"/>
            <p14:sldId id="345"/>
            <p14:sldId id="346"/>
            <p14:sldId id="347"/>
            <p14:sldId id="348"/>
            <p14:sldId id="349"/>
            <p14:sldId id="350"/>
            <p14:sldId id="351"/>
          </p14:sldIdLst>
        </p14:section>
        <p14:section name="Kmeans_vd2" id="{8D96C756-5159-48BA-A080-606EF5039F20}">
          <p14:sldIdLst>
            <p14:sldId id="352"/>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03.07.2023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163775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0057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2222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19082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20182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37405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245625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358039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967975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0528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5593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292604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055043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13141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24272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1080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11751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701096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387046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16337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5712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4128096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212240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92898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568098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2052264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3295446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454541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792706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271600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357380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172156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567467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2326919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575733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141649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71588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1968611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220938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1369145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0736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44295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83284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890285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694418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419841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1852022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3595923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124810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2905025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160114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135907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423725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96198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3857727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24077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206241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218510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1091349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934041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575382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10791409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3640101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39172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127032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315797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2228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3890463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178229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4573209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3074131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375382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657072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1158679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3719650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4103984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45645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11922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03/07/2023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7. MÁY HỌC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141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1: Phân hoạch tập P ban đầu thành các tập P</a:t>
                </a:r>
                <a:r>
                  <a:rPr lang="en-US" sz="4000" kern="0" baseline="-25000"/>
                  <a:t>i</a:t>
                </a:r>
                <a:r>
                  <a:rPr lang="en-US" sz="4000" kern="0"/>
                  <a:t> sao cho tất cả các phần tử trong tất cả các tập Pi có</a:t>
                </a:r>
              </a:p>
              <a:p>
                <a:pPr marL="12065" marR="5080" algn="just">
                  <a:lnSpc>
                    <a:spcPct val="130000"/>
                  </a:lnSpc>
                </a:pPr>
                <a:r>
                  <a:rPr lang="en-US" sz="4000" kern="0"/>
                  <a:t>	 cùng thuộc tính mục tiêu.</a:t>
                </a:r>
              </a:p>
              <a:p>
                <a:pPr marL="12065" marR="5080" algn="just">
                  <a:lnSpc>
                    <a:spcPct val="130000"/>
                  </a:lnSpc>
                </a:pPr>
                <a14:m>
                  <m:oMath xmlns:m="http://schemas.openxmlformats.org/officeDocument/2006/math">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1</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2</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𝑃𝑛</m:t>
                    </m:r>
                  </m:oMath>
                </a14:m>
                <a:r>
                  <a:rPr lang="en-US" sz="4000" kern="0" baseline="-25000"/>
                  <a:t> </a:t>
                </a:r>
                <a:r>
                  <a:rPr lang="en-US" sz="4000" kern="0"/>
                  <a:t>và</a:t>
                </a:r>
              </a:p>
              <a:p>
                <a:pPr marL="12065" marR="5080" algn="just">
                  <a:lnSpc>
                    <a:spcPct val="130000"/>
                  </a:lnSpc>
                </a:pPr>
                <a14:m>
                  <m:oMath xmlns:m="http://schemas.openxmlformats.org/officeDocument/2006/math">
                    <m:r>
                      <a:rPr lang="en-US" sz="400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𝑃𝑗</m:t>
                        </m:r>
                      </m:e>
                    </m:d>
                    <m:r>
                      <a:rPr lang="en-US" sz="4000" b="0" i="1" kern="0" smtClean="0">
                        <a:latin typeface="Cambria Math" panose="02040503050406030204" pitchFamily="18" charset="0"/>
                        <a:ea typeface="Cambria Math" panose="02040503050406030204" pitchFamily="18" charset="0"/>
                      </a:rPr>
                      <m:t>=∅</m:t>
                    </m:r>
                  </m:oMath>
                </a14:m>
                <a:r>
                  <a:rPr lang="en-US" sz="4000" kern="0"/>
                  <a:t> và</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ea typeface="Cambria Math" panose="02040503050406030204" pitchFamily="18" charset="0"/>
                        </a:rPr>
                        <m:t>∀</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𝑙</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𝑣</m:t>
                      </m:r>
                      <m:r>
                        <a:rPr lang="en-US" sz="4000" b="0" i="1" kern="0" smtClean="0">
                          <a:latin typeface="Cambria Math" panose="02040503050406030204" pitchFamily="18" charset="0"/>
                          <a:ea typeface="Cambria Math" panose="02040503050406030204" pitchFamily="18" charset="0"/>
                        </a:rPr>
                        <m:t>à </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r>
                        <a:rPr lang="en-US" sz="4000" b="0" i="1" kern="0" smtClean="0">
                          <a:latin typeface="Cambria Math" panose="02040503050406030204" pitchFamily="18" charset="0"/>
                          <a:ea typeface="Cambria Math" panose="02040503050406030204" pitchFamily="18" charset="0"/>
                        </a:rPr>
                        <m:t>𝑓</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𝑘</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𝑓</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oMath>
                  </m:oMathPara>
                </a14:m>
                <a:endParaRPr lang="en-US" sz="400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14138"/>
              </a:xfrm>
              <a:prstGeom prst="rect">
                <a:avLst/>
              </a:prstGeom>
              <a:blipFill>
                <a:blip r:embed="rId3"/>
                <a:stretch>
                  <a:fillRect l="-1622" t="-506" r="-176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671146954"/>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90849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2: Sau khi đã phân hoạch xong tập P thành các tập P</a:t>
                </a:r>
                <a:r>
                  <a:rPr lang="en-US" sz="4000" kern="0" baseline="-25000"/>
                  <a:t>i</a:t>
                </a:r>
                <a:r>
                  <a:rPr lang="en-US" sz="4000" kern="0"/>
                  <a:t> đặc trưng bởi thuộc tính đích ri (r</a:t>
                </a:r>
                <a:r>
                  <a:rPr lang="en-US" sz="4000" kern="0" baseline="-25000"/>
                  <a:t>i</a:t>
                </a:r>
                <a:r>
                  <a:rPr lang="en-US" sz="4000" kern="0">
                    <a:sym typeface="Symbol" panose="05050102010706020507" pitchFamily="18" charset="2"/>
                  </a:rPr>
                  <a:t>R),</a:t>
                </a:r>
                <a:r>
                  <a:rPr lang="en-US" sz="4000" kern="0"/>
                  <a:t> bước</a:t>
                </a:r>
              </a:p>
              <a:p>
                <a:pPr marL="12065" marR="5080" algn="just">
                  <a:lnSpc>
                    <a:spcPct val="130000"/>
                  </a:lnSpc>
                </a:pPr>
                <a:r>
                  <a:rPr lang="en-US" sz="4000" kern="0"/>
                  <a:t>	 tiếp theo là ứng với mỗi phân hoạch P</a:t>
                </a:r>
                <a:r>
                  <a:rPr lang="en-US" sz="4000" kern="0" baseline="-25000"/>
                  <a:t>i</a:t>
                </a:r>
              </a:p>
              <a:p>
                <a:pPr marL="12065" marR="5080" algn="just">
                  <a:lnSpc>
                    <a:spcPct val="130000"/>
                  </a:lnSpc>
                </a:pPr>
                <a:r>
                  <a:rPr lang="en-US" sz="4000" kern="0"/>
                  <a:t>	 ta xây dựng các luật L</a:t>
                </a:r>
                <a:r>
                  <a:rPr lang="en-US" sz="4000" kern="0" baseline="-25000"/>
                  <a:t>i</a:t>
                </a:r>
                <a:r>
                  <a:rPr lang="en-US" sz="4000" kern="0"/>
                  <a:t>:  </a:t>
                </a:r>
                <a14:m>
                  <m:oMath xmlns:m="http://schemas.openxmlformats.org/officeDocument/2006/math">
                    <m:r>
                      <a:rPr lang="en-US" sz="4000" b="0" i="1" kern="0" smtClean="0">
                        <a:latin typeface="Cambria Math" panose="02040503050406030204" pitchFamily="18" charset="0"/>
                      </a:rPr>
                      <m:t>𝐺𝑇</m:t>
                    </m:r>
                    <m:r>
                      <a:rPr lang="en-US" sz="4000" b="0" i="1" kern="0" baseline="-2500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𝑟𝑖</m:t>
                    </m:r>
                  </m:oMath>
                </a14:m>
                <a:endParaRPr lang="en-US" sz="4000" kern="0" baseline="-25000"/>
              </a:p>
              <a:p>
                <a:pPr marL="12065" marR="5080" algn="just">
                  <a:lnSpc>
                    <a:spcPct val="130000"/>
                  </a:lnSpc>
                </a:pPr>
                <a:r>
                  <a:rPr lang="en-US" sz="4000" kern="0"/>
                  <a:t>Trong đó, GT</a:t>
                </a:r>
                <a:r>
                  <a:rPr lang="en-US" sz="4000" kern="0" baseline="-25000"/>
                  <a:t>i</a:t>
                </a:r>
                <a:r>
                  <a:rPr lang="en-US" sz="4000" kern="0"/>
                  <a:t> là mệnh đề được hình thành</a:t>
                </a:r>
              </a:p>
              <a:p>
                <a:pPr marL="12065" marR="5080" algn="just">
                  <a:lnSpc>
                    <a:spcPct val="130000"/>
                  </a:lnSpc>
                </a:pPr>
                <a:r>
                  <a:rPr lang="en-US" sz="4000" kern="0"/>
                  <a:t>bằng cách kết hợp các thuộc tính dẫn xuất.</a:t>
                </a:r>
              </a:p>
              <a:p>
                <a:pPr marL="12065" marR="5080" algn="just">
                  <a:lnSpc>
                    <a:spcPct val="130000"/>
                  </a:lnSpc>
                </a:pPr>
                <a:r>
                  <a:rPr lang="en-US" sz="4000" kern="0"/>
                  <a:t>Cụ thể, có 2 cách phân hoạch dễ thấy nhất.</a:t>
                </a:r>
              </a:p>
              <a:p>
                <a:pPr marL="1497965" marR="5080" lvl="2" indent="-571500" algn="just">
                  <a:lnSpc>
                    <a:spcPct val="130000"/>
                  </a:lnSpc>
                  <a:buFont typeface="Wingdings" panose="05000000000000000000" pitchFamily="2" charset="2"/>
                  <a:buChar char="§"/>
                </a:pPr>
                <a:r>
                  <a:rPr lang="en-US" sz="4000" kern="0"/>
                  <a:t>Cách 1: Cho mỗi người vào một danh sách phân hoạch: P</a:t>
                </a:r>
                <a:r>
                  <a:rPr lang="en-US" sz="4000" kern="0" baseline="-25000"/>
                  <a:t>1</a:t>
                </a:r>
                <a:r>
                  <a:rPr lang="en-US" sz="4000" kern="0"/>
                  <a:t>={Sarah}, P</a:t>
                </a:r>
                <a:r>
                  <a:rPr lang="en-US" sz="4000" kern="0" baseline="-25000"/>
                  <a:t>2</a:t>
                </a:r>
                <a:r>
                  <a:rPr lang="en-US" sz="4000" kern="0"/>
                  <a:t>={Dana},...,P</a:t>
                </a:r>
                <a:r>
                  <a:rPr lang="en-US" sz="4000" kern="0" baseline="-25000"/>
                  <a:t>8</a:t>
                </a:r>
                <a:r>
                  <a:rPr lang="en-US" sz="4000" kern="0"/>
                  <a:t>={Kartie}</a:t>
                </a:r>
              </a:p>
              <a:p>
                <a:pPr marL="1497965" marR="5080" lvl="2" indent="-571500" algn="just">
                  <a:lnSpc>
                    <a:spcPct val="130000"/>
                  </a:lnSpc>
                  <a:buFont typeface="Wingdings" panose="05000000000000000000" pitchFamily="2" charset="2"/>
                  <a:buChar char="§"/>
                </a:pPr>
                <a:r>
                  <a:rPr lang="en-US" sz="4000" kern="0"/>
                  <a:t>Cách 2: Tập 1={Nám}, Tập 2 = {Không}</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181518242"/>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5529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Thử cách khác:</a:t>
                </a:r>
                <a:endParaRPr lang="en-US" sz="4000" kern="0" baseline="-25000"/>
              </a:p>
              <a:p>
                <a:pPr marL="12065" marR="5080" algn="just">
                  <a:lnSpc>
                    <a:spcPct val="130000"/>
                  </a:lnSpc>
                </a:pPr>
                <a:r>
                  <a:rPr lang="en-US" sz="4000" kern="0"/>
                  <a:t>Đầu tiên quan sát màu tóc, ta có</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r>
                            <a:rPr lang="en-US" sz="4000" b="0" i="1" kern="0" smtClean="0">
                              <a:latin typeface="Cambria Math" panose="02040503050406030204" pitchFamily="18" charset="0"/>
                            </a:rPr>
                            <m:t>, </m:t>
                          </m:r>
                          <m:r>
                            <a:rPr lang="en-US" sz="4000" b="0" i="1" kern="0" smtClean="0">
                              <a:latin typeface="Cambria Math" panose="02040503050406030204" pitchFamily="18" charset="0"/>
                            </a:rPr>
                            <m:t>𝐷𝑎𝑛𝑎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m:oMathPara>
                </a14:m>
                <a:endParaRPr lang="en-US" sz="4000" b="0" i="1"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𝐸𝑚𝑖𝑙𝑖𝑒</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𝐴𝑙𝑒𝑥</m:t>
                          </m:r>
                          <m:r>
                            <a:rPr lang="en-US" sz="4000" b="0" i="1" kern="0" smtClean="0">
                              <a:latin typeface="Cambria Math" panose="02040503050406030204" pitchFamily="18" charset="0"/>
                            </a:rPr>
                            <m:t>, </m:t>
                          </m:r>
                          <m:r>
                            <a:rPr lang="en-US" sz="4000" b="0" i="1" kern="0" smtClean="0">
                              <a:latin typeface="Cambria Math" panose="02040503050406030204" pitchFamily="18" charset="0"/>
                            </a:rPr>
                            <m:t>𝐽𝑜h𝑛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𝑃𝑒𝑡𝑒𝑟</m:t>
                          </m:r>
                        </m:e>
                      </m:d>
                    </m:oMath>
                  </m:oMathPara>
                </a14:m>
                <a:endParaRPr lang="en-US" sz="4000" kern="0"/>
              </a:p>
              <a:p>
                <a:pPr marL="12065" marR="5080" algn="just">
                  <a:lnSpc>
                    <a:spcPct val="130000"/>
                  </a:lnSpc>
                </a:pPr>
                <a:r>
                  <a:rPr lang="en-US" sz="4000" kern="0"/>
                  <a:t>Nhìn vào bảng ta thấy:</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𝑘h</m:t>
                          </m:r>
                          <m:r>
                            <a:rPr lang="en-US" sz="4000" b="0" i="1" kern="0" smtClean="0">
                              <a:latin typeface="Cambria Math" panose="02040503050406030204" pitchFamily="18" charset="0"/>
                            </a:rPr>
                            <m:t>ô</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r>
                  <a:rPr lang="en-US" sz="4000" kern="0"/>
                  <a:t>tức là P</a:t>
                </a:r>
                <a:r>
                  <a:rPr lang="en-US" sz="4000" kern="0" baseline="-25000"/>
                  <a:t>i</a:t>
                </a:r>
                <a:r>
                  <a:rPr lang="en-US" sz="4000" kern="0"/>
                  <a:t> có cùng chung thuộc tính mục tiêu. Còn lại P</a:t>
                </a:r>
                <a:r>
                  <a:rPr lang="en-US" sz="4000" kern="0" baseline="-25000"/>
                  <a:t>vàng</a:t>
                </a:r>
                <a:r>
                  <a:rPr lang="en-US" sz="4000" kern="0"/>
                  <a:t> có 2 trường hợp bị nám và không bị nám nên cần phải phân hoạch.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08698329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D4A2AC8E-58B9-906E-B29D-44DA972D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79029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a:t>
                </a:r>
                <a:r>
                  <a:rPr lang="en-US" sz="4000" kern="0"/>
                  <a:t>, ta quan sát thuộc tính chiều cao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𝐷𝑎𝑛𝑎</m:t>
                        </m:r>
                      </m:e>
                    </m:d>
                  </m:oMath>
                </a14:m>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𝑇𝐵</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e>
                    </m:d>
                  </m:oMath>
                </a14:m>
                <a:endParaRPr lang="en-US" sz="4000" kern="0"/>
              </a:p>
              <a:p>
                <a:pPr marL="583565" marR="5080" indent="-571500" algn="just">
                  <a:lnSpc>
                    <a:spcPct val="130000"/>
                  </a:lnSpc>
                  <a:buFont typeface="Wingdings" panose="05000000000000000000" pitchFamily="2" charset="2"/>
                  <a:buChar char="§"/>
                </a:pPr>
                <a:r>
                  <a:rPr lang="en-US" sz="4000" kern="0"/>
                  <a:t>Quá trình này cứ tiếp tục cho đến khi</a:t>
                </a:r>
              </a:p>
              <a:p>
                <a:pPr marL="12065" marR="5080" algn="just">
                  <a:lnSpc>
                    <a:spcPct val="130000"/>
                  </a:lnSpc>
                </a:pPr>
                <a:r>
                  <a:rPr lang="en-US" sz="4000" kern="0"/>
                  <a:t>	 tất cả các nút lá của cây không còn</a:t>
                </a:r>
              </a:p>
              <a:p>
                <a:pPr marL="12065" marR="5080" algn="just">
                  <a:lnSpc>
                    <a:spcPct val="130000"/>
                  </a:lnSpc>
                </a:pPr>
                <a:r>
                  <a:rPr lang="en-US" sz="4000" kern="0"/>
                  <a:t>	 lẫn lộn giữa nám và không bị nám.</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95520650"/>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FA643385-C35B-682D-3CAF-9576E0665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0156" y="6721144"/>
            <a:ext cx="6709667" cy="2213640"/>
          </a:xfrm>
          <a:prstGeom prst="rect">
            <a:avLst/>
          </a:prstGeom>
        </p:spPr>
      </p:pic>
    </p:spTree>
    <p:extLst>
      <p:ext uri="{BB962C8B-B14F-4D97-AF65-F5344CB8AC3E}">
        <p14:creationId xmlns:p14="http://schemas.microsoft.com/office/powerpoint/2010/main" val="167194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 thấp</a:t>
                </a:r>
                <a:r>
                  <a:rPr lang="en-US" sz="4000" kern="0"/>
                  <a:t>, ta quan sát thuộc tính cân nặng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𝑛h</m:t>
                    </m:r>
                    <m:r>
                      <a:rPr lang="en-US" sz="4000" b="0" i="1" kern="0" smtClean="0">
                        <a:latin typeface="Cambria Math" panose="02040503050406030204" pitchFamily="18" charset="0"/>
                      </a:rPr>
                      <m:t>ẹ=</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𝐾𝑎𝑟𝑡𝑖𝑒</m:t>
                        </m:r>
                      </m:e>
                    </m:d>
                  </m:oMath>
                </a14:m>
                <a:endParaRPr lang="en-US" sz="4000" kern="0"/>
              </a:p>
              <a:p>
                <a:pPr marL="583565" marR="5080" indent="-571500" algn="just">
                  <a:lnSpc>
                    <a:spcPct val="130000"/>
                  </a:lnSpc>
                  <a:buFont typeface="Wingdings" panose="05000000000000000000" pitchFamily="2" charset="2"/>
                  <a:buChar char="§"/>
                </a:pPr>
                <a:r>
                  <a:rPr lang="en-US" sz="4000" kern="0"/>
                  <a:t>Có thể thấy rằng, qua mỗi bước phân</a:t>
                </a:r>
              </a:p>
              <a:p>
                <a:pPr marL="12065" marR="5080" algn="just">
                  <a:lnSpc>
                    <a:spcPct val="130000"/>
                  </a:lnSpc>
                </a:pPr>
                <a:r>
                  <a:rPr lang="en-US" sz="4000" kern="0"/>
                  <a:t>	 hoạch thì cây phân hoạch ngày càng</a:t>
                </a:r>
              </a:p>
              <a:p>
                <a:pPr marL="12065" marR="5080" algn="just">
                  <a:lnSpc>
                    <a:spcPct val="130000"/>
                  </a:lnSpc>
                </a:pPr>
                <a:r>
                  <a:rPr lang="en-US" sz="4000" kern="0"/>
                  <a:t>	 phình ra, quá trình này gọi là đâm chồi</a:t>
                </a:r>
              </a:p>
              <a:p>
                <a:pPr marL="12065" marR="5080" algn="just">
                  <a:lnSpc>
                    <a:spcPct val="130000"/>
                  </a:lnSpc>
                </a:pPr>
                <a:r>
                  <a:rPr lang="en-US" sz="4000" kern="0"/>
                  <a:t>	 hay còn gọi là cây định danh.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843231773"/>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23665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Để chuyển từ tri thức học thành luật, đi đi từ nút gốc đến lá</a:t>
                </a:r>
              </a:p>
              <a:p>
                <a:pPr marL="12065" marR="5080" algn="just">
                  <a:lnSpc>
                    <a:spcPct val="130000"/>
                  </a:lnSpc>
                </a:pPr>
                <a:r>
                  <a:rPr lang="en-US" sz="4000" kern="0"/>
                  <a:t>	 lấy nút gốc làm GT, nút lá làm KL </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𝑖𝑓</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𝑀</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r>
                          <a:rPr lang="en-US" sz="4000" b="0" i="1" kern="0" smtClean="0">
                            <a:latin typeface="Cambria Math" panose="02040503050406030204" pitchFamily="18" charset="0"/>
                          </a:rPr>
                          <m:t>=</m:t>
                        </m:r>
                        <m:r>
                          <a:rPr lang="en-US" sz="4000" b="0" i="1" kern="0" smtClean="0">
                            <a:latin typeface="Cambria Math" panose="02040503050406030204" pitchFamily="18" charset="0"/>
                          </a:rPr>
                          <m:t>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𝑎𝑛𝑑</m:t>
                    </m:r>
                    <m:r>
                      <a:rPr lang="en-US" sz="4000" b="0" i="1" kern="0" smtClean="0">
                        <a:latin typeface="Cambria Math" panose="02040503050406030204" pitchFamily="18" charset="0"/>
                      </a:rPr>
                      <m:t> </m:t>
                    </m:r>
                  </m:oMath>
                </a14:m>
                <a:br>
                  <a:rPr lang="en-US" sz="4000" b="0" i="1" kern="0">
                    <a:latin typeface="Cambria Math" panose="02040503050406030204" pitchFamily="18" charset="0"/>
                  </a:rPr>
                </a:br>
                <a14:m>
                  <m:oMath xmlns:m="http://schemas.openxmlformats.org/officeDocument/2006/math">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e>
                    </m:d>
                    <m:r>
                      <a:rPr lang="en-US" sz="4000" b="0" i="1" kern="0" smtClean="0">
                        <a:latin typeface="Cambria Math" panose="02040503050406030204" pitchFamily="18" charset="0"/>
                      </a:rPr>
                      <m:t>𝑡h𝑒𝑛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𝑁</m:t>
                    </m:r>
                    <m:r>
                      <a:rPr lang="en-US" sz="4000" b="0" i="1" kern="0" smtClean="0">
                        <a:latin typeface="Cambria Math" panose="02040503050406030204" pitchFamily="18" charset="0"/>
                      </a:rPr>
                      <m:t>á</m:t>
                    </m:r>
                    <m:r>
                      <a:rPr lang="en-US" sz="4000" b="0" i="1" kern="0" smtClean="0">
                        <a:latin typeface="Cambria Math" panose="02040503050406030204" pitchFamily="18" charset="0"/>
                      </a:rPr>
                      <m:t>𝑚</m:t>
                    </m:r>
                    <m:r>
                      <a:rPr lang="en-US" sz="4000" b="0" i="1" kern="0" smtClean="0">
                        <a:latin typeface="Cambria Math" panose="02040503050406030204" pitchFamily="18" charset="0"/>
                      </a:rPr>
                      <m:t>"</m:t>
                    </m:r>
                  </m:oMath>
                </a14:m>
                <a:endParaRPr lang="en-US" sz="4000" kern="0"/>
              </a:p>
              <a:p>
                <a:pPr marL="583565" marR="5080" indent="-571500" algn="just">
                  <a:lnSpc>
                    <a:spcPct val="130000"/>
                  </a:lnSpc>
                  <a:buFont typeface="Wingdings" panose="05000000000000000000" pitchFamily="2" charset="2"/>
                  <a:buChar char="§"/>
                </a:pPr>
                <a:r>
                  <a:rPr lang="en-US" sz="4000" kern="0"/>
                  <a:t>Câu hỏi đặt ra: Nếu từ đầu ta không</a:t>
                </a:r>
              </a:p>
              <a:p>
                <a:pPr marL="12065" marR="5080" algn="just">
                  <a:lnSpc>
                    <a:spcPct val="130000"/>
                  </a:lnSpc>
                </a:pPr>
                <a:r>
                  <a:rPr lang="en-US" sz="4000" kern="0"/>
                  <a:t>	 chọn thuộc tính màu tóc để phân hoạch</a:t>
                </a:r>
              </a:p>
              <a:p>
                <a:pPr marL="12065" marR="5080" algn="just">
                  <a:lnSpc>
                    <a:spcPct val="130000"/>
                  </a:lnSpc>
                </a:pPr>
                <a:r>
                  <a:rPr lang="en-US" sz="4000" kern="0"/>
                  <a:t>	 mà chọn thuộc tính khác như chiều cao</a:t>
                </a:r>
              </a:p>
              <a:p>
                <a:pPr marL="12065" marR="5080" algn="just">
                  <a:lnSpc>
                    <a:spcPct val="130000"/>
                  </a:lnSpc>
                </a:pPr>
                <a:r>
                  <a:rPr lang="en-US" sz="4000" kern="0"/>
                  <a:t>	 thì cách nào sẽ tốt hơn?</a:t>
                </a:r>
              </a:p>
            </p:txBody>
          </p:sp>
        </mc:Choice>
        <mc:Fallback>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2173121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14055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584636532"/>
              </p:ext>
            </p:extLst>
          </p:nvPr>
        </p:nvGraphicFramePr>
        <p:xfrm>
          <a:off x="6380956" y="3672887"/>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3282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54577708"/>
              </p:ext>
            </p:extLst>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142207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1744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Giải thuật Quinland quyết định thuộc tính phân hoạch bằng cách xây dựng các vector đặc trưng cho mỗi giá trị của từng thuộc tính dẫn xuất và mục tiêu.</a:t>
                </a:r>
              </a:p>
              <a:p>
                <a:pPr marL="583565" marR="5080" indent="-571500" algn="just">
                  <a:lnSpc>
                    <a:spcPct val="130000"/>
                  </a:lnSpc>
                  <a:buFont typeface="Wingdings" panose="05000000000000000000" pitchFamily="2" charset="2"/>
                  <a:buChar char="§"/>
                </a:pPr>
                <a:r>
                  <a:rPr lang="en-US" sz="4000" kern="0"/>
                  <a:t>Với mỗi thuộc tính dẫn xuất A có thể sử dụng để phân hoạch, tính</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𝐴</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𝑗</m:t>
                        </m:r>
                      </m:e>
                    </m:d>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𝑇𝑗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m:t>
                    </m:r>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 ,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oMath>
                </a14:m>
                <a:endParaRPr lang="en-US" sz="3600" b="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𝑑</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𝑥𝑢</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𝑡</m:t>
                    </m:r>
                  </m:oMath>
                </a14:m>
                <a:r>
                  <a:rPr lang="en-US" sz="3600" kern="0"/>
                  <a:t>		</a:t>
                </a:r>
                <a14:m>
                  <m:oMath xmlns:m="http://schemas.openxmlformats.org/officeDocument/2006/math">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r>
                      <a:rPr lang="en-US" sz="3600" b="0" i="1" kern="0" smtClean="0">
                        <a:latin typeface="Cambria Math" panose="02040503050406030204" pitchFamily="18" charset="0"/>
                      </a:rPr>
                      <m:t>, </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r>
                      <a:rPr lang="en-US" sz="3600" b="0" i="1" kern="0" smtClean="0">
                        <a:latin typeface="Cambria Math" panose="02040503050406030204" pitchFamily="18" charset="0"/>
                      </a:rPr>
                      <m:t>, …, </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𝑟𝑗</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𝑇𝐴𝑗</m:t>
                    </m:r>
                  </m:oMath>
                </a14:m>
                <a:endParaRPr lang="en-US" sz="3600" kern="0" baseline="-2500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r>
                      <a:rPr lang="en-US" sz="3600" b="0" i="1" kern="0" smtClean="0">
                        <a:latin typeface="Cambria Math" panose="02040503050406030204" pitchFamily="18" charset="0"/>
                      </a:rPr>
                      <m:t> </m:t>
                    </m:r>
                  </m:oMath>
                </a14:m>
                <a:br>
                  <a:rPr lang="en-US" sz="3600" b="0" i="1" kern="0">
                    <a:latin typeface="Cambria Math" panose="02040503050406030204" pitchFamily="18" charset="0"/>
                  </a:rPr>
                </a:br>
                <a:r>
                  <a:rPr lang="en-US" sz="3600" b="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𝑟</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oMath>
                </a14:m>
                <a:endParaRPr lang="en-US" sz="3600" kern="0"/>
              </a:p>
              <a:p>
                <a:pPr marL="583565" marR="5080" indent="-571500" algn="just">
                  <a:lnSpc>
                    <a:spcPct val="130000"/>
                  </a:lnSpc>
                  <a:buFont typeface="Wingdings" panose="05000000000000000000" pitchFamily="2" charset="2"/>
                  <a:buChar char="§"/>
                </a:pPr>
                <a:r>
                  <a:rPr lang="en-US" sz="3600" kern="0"/>
                  <a:t>Lưu ý: </a:t>
                </a:r>
                <a14:m>
                  <m:oMath xmlns:m="http://schemas.openxmlformats.org/officeDocument/2006/math">
                    <m:r>
                      <m:rPr>
                        <m:sty m:val="p"/>
                      </m:rPr>
                      <a:rPr lang="en-US" sz="3600" b="0" i="0" kern="0" smtClean="0">
                        <a:latin typeface="Cambria Math" panose="02040503050406030204" pitchFamily="18" charset="0"/>
                      </a:rPr>
                      <m:t>T</m:t>
                    </m:r>
                    <m:d>
                      <m:dPr>
                        <m:ctrlPr>
                          <a:rPr lang="en-US" sz="3600" b="0" i="1" kern="0" smtClean="0">
                            <a:latin typeface="Cambria Math" panose="02040503050406030204" pitchFamily="18" charset="0"/>
                          </a:rPr>
                        </m:ctrlPr>
                      </m:dPr>
                      <m:e>
                        <m:r>
                          <m:rPr>
                            <m:sty m:val="p"/>
                          </m:rPr>
                          <a:rPr lang="en-US" sz="3600" b="0" i="0" kern="0" smtClean="0">
                            <a:latin typeface="Cambria Math" panose="02040503050406030204" pitchFamily="18" charset="0"/>
                          </a:rPr>
                          <m:t>j</m:t>
                        </m:r>
                        <m:r>
                          <a:rPr lang="en-US" sz="3600" b="0" i="0" kern="0" smtClean="0">
                            <a:latin typeface="Cambria Math" panose="02040503050406030204" pitchFamily="18" charset="0"/>
                          </a:rPr>
                          <m:t>,</m:t>
                        </m:r>
                        <m:r>
                          <m:rPr>
                            <m:sty m:val="p"/>
                          </m:rPr>
                          <a:rPr lang="en-US" sz="3600" b="0" i="0" kern="0" smtClean="0">
                            <a:latin typeface="Cambria Math" panose="02040503050406030204" pitchFamily="18" charset="0"/>
                          </a:rPr>
                          <m:t>r</m:t>
                        </m:r>
                        <m:r>
                          <a:rPr lang="en-US" sz="3600" b="0" i="0" kern="0" baseline="-25000" smtClean="0">
                            <a:latin typeface="Cambria Math" panose="02040503050406030204" pitchFamily="18" charset="0"/>
                          </a:rPr>
                          <m:t>1</m:t>
                        </m:r>
                      </m:e>
                    </m:d>
                    <m:r>
                      <a:rPr lang="en-US" sz="3600" b="0" i="0" kern="0" smtClean="0">
                        <a:latin typeface="Cambria Math" panose="02040503050406030204" pitchFamily="18" charset="0"/>
                      </a:rPr>
                      <m:t>+</m:t>
                    </m:r>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e>
                    </m:d>
                    <m:r>
                      <a:rPr lang="en-US" sz="3600" b="0" i="1" kern="0" smtClean="0">
                        <a:latin typeface="Cambria Math" panose="02040503050406030204" pitchFamily="18" charset="0"/>
                      </a:rPr>
                      <m:t>=1 </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174482"/>
              </a:xfrm>
              <a:prstGeom prst="rect">
                <a:avLst/>
              </a:prstGeom>
              <a:blipFill>
                <a:blip r:embed="rId3"/>
                <a:stretch>
                  <a:fillRect l="-1622" t="-373" r="-1802" b="-23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105169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Như vậy nếu 1 thuộc tính A có thể nhận 1 trong 5 giá trị khác nhau thì nó sẽ có 5 vector đặc trưng.</a:t>
            </a:r>
          </a:p>
          <a:p>
            <a:pPr marL="583565" marR="5080" indent="-571500" algn="just">
              <a:lnSpc>
                <a:spcPct val="130000"/>
              </a:lnSpc>
              <a:buFont typeface="Wingdings" panose="05000000000000000000" pitchFamily="2" charset="2"/>
              <a:buChar char="§"/>
            </a:pPr>
            <a:r>
              <a:rPr lang="en-US" sz="4000" kern="0"/>
              <a:t>Một vector V</a:t>
            </a:r>
            <a:r>
              <a:rPr lang="en-US" sz="4000" kern="0" baseline="-25000"/>
              <a:t>Aj</a:t>
            </a:r>
            <a:r>
              <a:rPr lang="en-US" sz="4000" kern="0"/>
              <a:t> được gọi là vector đơn vị nếu chỉ có duy nhất 1 thành phần có giá trị là 1, các thành phần khác có giá trị là 0.</a:t>
            </a:r>
          </a:p>
          <a:p>
            <a:pPr marL="583565" marR="5080" indent="-571500" algn="just">
              <a:lnSpc>
                <a:spcPct val="130000"/>
              </a:lnSpc>
              <a:buFont typeface="Wingdings" panose="05000000000000000000" pitchFamily="2" charset="2"/>
              <a:buChar char="§"/>
            </a:pPr>
            <a:r>
              <a:rPr lang="en-US" sz="4000" kern="0"/>
              <a:t>Thuộc tính được chọn để phân hoạch là thuộc tính có nhiều vector đơn vị nhất.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245905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1460500"/>
            <a:ext cx="16916400" cy="6030497"/>
          </a:xfrm>
          <a:prstGeom prst="rect">
            <a:avLst/>
          </a:prstGeom>
        </p:spPr>
        <p:txBody>
          <a:bodyPr vert="horz" wrap="square" lIns="0" tIns="12700" rIns="0" bIns="0" rtlCol="0">
            <a:spAutoFit/>
          </a:bodyPr>
          <a:lstStyle/>
          <a:p>
            <a:pPr marL="146050" marR="5080" indent="-133985" algn="just">
              <a:lnSpc>
                <a:spcPct val="130000"/>
              </a:lnSpc>
            </a:pPr>
            <a:r>
              <a:rPr lang="en-US" sz="4000" spc="-5">
                <a:cs typeface="Source Sans Pro Light"/>
              </a:rPr>
              <a:t>Trong chương 6 đã thảo luận về biểu diễn và suy luận tri thức. Trong trường hợp này giả định đã có sẵn tri thức và có thể biểu diễn tường minh tri thức.</a:t>
            </a:r>
          </a:p>
          <a:p>
            <a:pPr marL="146050" marR="5080" indent="-133985" algn="just">
              <a:lnSpc>
                <a:spcPct val="130000"/>
              </a:lnSpc>
            </a:pPr>
            <a:r>
              <a:rPr lang="en-US" sz="4000" spc="-5"/>
              <a:t>Tuy vậy, trong nhiều tình huống sẽ không có sẵn tri thức như:</a:t>
            </a:r>
          </a:p>
          <a:p>
            <a:pPr marL="1497965" marR="5080" lvl="2" indent="-571500" algn="just">
              <a:lnSpc>
                <a:spcPct val="130000"/>
              </a:lnSpc>
              <a:buFont typeface="Wingdings" panose="05000000000000000000" pitchFamily="2" charset="2"/>
              <a:buChar char="§"/>
            </a:pPr>
            <a:r>
              <a:rPr lang="en-US" sz="3600" spc="-5"/>
              <a:t>Kỹ sư tri thức cần thu nhận tri thức từ chuyên gia cùng lĩnh vực</a:t>
            </a:r>
          </a:p>
          <a:p>
            <a:pPr marL="1497965" marR="5080" lvl="2" indent="-571500" algn="just">
              <a:lnSpc>
                <a:spcPct val="130000"/>
              </a:lnSpc>
              <a:buFont typeface="Wingdings" panose="05000000000000000000" pitchFamily="2" charset="2"/>
              <a:buChar char="§"/>
            </a:pPr>
            <a:r>
              <a:rPr lang="en-US" sz="3600" spc="-5"/>
              <a:t>Cần biết các luật mô tả lĩnh vực cụ thể</a:t>
            </a:r>
          </a:p>
          <a:p>
            <a:pPr marL="1497965" marR="5080" lvl="2" indent="-571500" algn="just">
              <a:lnSpc>
                <a:spcPct val="130000"/>
              </a:lnSpc>
              <a:buFont typeface="Wingdings" panose="05000000000000000000" pitchFamily="2" charset="2"/>
              <a:buChar char="§"/>
            </a:pPr>
            <a:r>
              <a:rPr lang="en-US" sz="3600" spc="-5"/>
              <a:t>Bài toán không được biểu diễn tường minh theo luật, sự kiện hay các quan hệ.</a:t>
            </a:r>
            <a:endParaRPr lang="vi-VN" sz="3600" spc="-5"/>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giải thuật Quinland.</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001444661"/>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36167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vàng: 4</a:t>
                </a:r>
              </a:p>
              <a:p>
                <a:pPr marL="1497965" marR="5080" lvl="2" indent="-571500" algn="just">
                  <a:lnSpc>
                    <a:spcPct val="130000"/>
                  </a:lnSpc>
                  <a:buFont typeface="Wingdings" panose="05000000000000000000" pitchFamily="2" charset="2"/>
                  <a:buChar char="§"/>
                </a:pPr>
                <a:r>
                  <a:rPr lang="en-US" sz="3600" kern="0"/>
                  <a:t>Số người tóc vàng, nám: 2</a:t>
                </a:r>
              </a:p>
              <a:p>
                <a:pPr marL="1497965" marR="5080" lvl="2" indent="-571500" algn="just">
                  <a:lnSpc>
                    <a:spcPct val="130000"/>
                  </a:lnSpc>
                  <a:buFont typeface="Wingdings" panose="05000000000000000000" pitchFamily="2" charset="2"/>
                  <a:buChar char="§"/>
                </a:pPr>
                <a:r>
                  <a:rPr lang="en-US" sz="3600" b="0" kern="0"/>
                  <a:t>Số người tóc vàng, không nám: 2</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=0.5, 0.5</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7128834"/>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8100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nâu: 3</a:t>
                </a:r>
              </a:p>
              <a:p>
                <a:pPr marL="1497965" marR="5080" lvl="2" indent="-571500" algn="just">
                  <a:lnSpc>
                    <a:spcPct val="130000"/>
                  </a:lnSpc>
                  <a:buFont typeface="Wingdings" panose="05000000000000000000" pitchFamily="2" charset="2"/>
                  <a:buChar char="§"/>
                </a:pPr>
                <a:r>
                  <a:rPr lang="en-US" sz="3600" kern="0"/>
                  <a:t>Số người tóc nâu, nám: 0</a:t>
                </a:r>
              </a:p>
              <a:p>
                <a:pPr marL="1497965" marR="5080" lvl="2" indent="-571500" algn="just">
                  <a:lnSpc>
                    <a:spcPct val="130000"/>
                  </a:lnSpc>
                  <a:buFont typeface="Wingdings" panose="05000000000000000000" pitchFamily="2" charset="2"/>
                  <a:buChar char="§"/>
                </a:pPr>
                <a:r>
                  <a:rPr lang="en-US" sz="3600" b="0" kern="0"/>
                  <a:t>Số người tóc vàng, không nám: 3</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1</m:t>
                    </m:r>
                  </m:oMath>
                </a14:m>
                <a:r>
                  <a:rPr lang="en-US" sz="3600" b="0" kern="0"/>
                  <a:t>	là một vector đơn vị</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37156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517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1</a:t>
                </a:r>
              </a:p>
              <a:p>
                <a:pPr marL="1497965" marR="5080" lvl="2" indent="-571500" algn="just">
                  <a:lnSpc>
                    <a:spcPct val="130000"/>
                  </a:lnSpc>
                  <a:buFont typeface="Wingdings" panose="05000000000000000000" pitchFamily="2" charset="2"/>
                  <a:buChar char="§"/>
                </a:pPr>
                <a:r>
                  <a:rPr lang="en-US" sz="3600" kern="0"/>
                  <a:t>Số người tóc đỏ, nám: 1</a:t>
                </a:r>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không nám: 0</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đỏ</m:t>
                        </m:r>
                      </m:e>
                    </m:d>
                    <m:r>
                      <a:rPr lang="en-US" sz="3600" b="0" i="1" kern="0" smtClean="0">
                        <a:latin typeface="Cambria Math" panose="02040503050406030204" pitchFamily="18" charset="0"/>
                      </a:rPr>
                      <m:t>=1, 0</m:t>
                    </m:r>
                  </m:oMath>
                </a14:m>
                <a:r>
                  <a:rPr lang="en-US" sz="3600" b="0" kern="0"/>
                  <a:t>	là một vector đơn vị</a:t>
                </a:r>
              </a:p>
              <a:p>
                <a:pPr marL="1497965" marR="5080" lvl="2" indent="-571500" algn="just">
                  <a:lnSpc>
                    <a:spcPct val="130000"/>
                  </a:lnSpc>
                  <a:buFont typeface="Wingdings" panose="05000000000000000000" pitchFamily="2" charset="2"/>
                  <a:buChar char="§"/>
                </a:pPr>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màu tóc: 2</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51739"/>
              </a:xfrm>
              <a:prstGeom prst="rect">
                <a:avLst/>
              </a:prstGeom>
              <a:blipFill>
                <a:blip r:embed="rId3"/>
                <a:stretch>
                  <a:fillRect l="-1622" t="-384" b="-39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6194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Chiều cao có 3 giá trị (cao, t.bình, thấp):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=0.67, 0.33</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chiều cao: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13840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Cân nặng có 3 giá trị (nhẹ, t.bình, nặng):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=0.33, 0.67</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cân nặng: 0</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41573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298254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Dùng kem có 2 giá trị (có, không): có 2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=0.6, 0.4</m:t>
                    </m:r>
                  </m:oMath>
                </a14:m>
                <a:endParaRPr lang="en-US" sz="3600" b="0" kern="0"/>
              </a:p>
              <a:p>
                <a:pPr marL="583565" marR="5080" indent="-571500" algn="just">
                  <a:lnSpc>
                    <a:spcPct val="130000"/>
                  </a:lnSpc>
                  <a:buFont typeface="Wingdings" panose="05000000000000000000" pitchFamily="2" charset="2"/>
                  <a:buChar char="§"/>
                </a:pPr>
                <a:r>
                  <a:rPr lang="en-US" sz="4000" b="0" kern="0"/>
                  <a:t>Tổng số vector đơn vị của  dùng kem: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2982548"/>
              </a:xfrm>
              <a:prstGeom prst="rect">
                <a:avLst/>
              </a:prstGeom>
              <a:blipFill>
                <a:blip r:embed="rId3"/>
                <a:stretch>
                  <a:fillRect l="-1622" t="-818" b="-961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76602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68235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497965" marR="5080" lvl="2" indent="-571500" algn="just">
              <a:lnSpc>
                <a:spcPct val="130000"/>
              </a:lnSpc>
              <a:buFont typeface="Wingdings" panose="05000000000000000000" pitchFamily="2" charset="2"/>
              <a:buChar char="§"/>
            </a:pPr>
            <a:r>
              <a:rPr lang="en-US" sz="3600" b="0" kern="0"/>
              <a:t>Tổng số vector đơn vị của  màu tóc: 2</a:t>
            </a:r>
          </a:p>
          <a:p>
            <a:pPr marL="1497965" marR="5080" lvl="2" indent="-571500" algn="just">
              <a:lnSpc>
                <a:spcPct val="130000"/>
              </a:lnSpc>
              <a:buFont typeface="Wingdings" panose="05000000000000000000" pitchFamily="2" charset="2"/>
              <a:buChar char="§"/>
            </a:pPr>
            <a:r>
              <a:rPr lang="en-US" sz="3600" b="0" kern="0"/>
              <a:t>Tổng số vector đơn vị của  chiều cao: 1</a:t>
            </a:r>
            <a:endParaRPr lang="en-US" sz="3600" kern="0"/>
          </a:p>
          <a:p>
            <a:pPr marL="1497965" marR="5080" lvl="2" indent="-571500" algn="just">
              <a:lnSpc>
                <a:spcPct val="130000"/>
              </a:lnSpc>
              <a:buFont typeface="Wingdings" panose="05000000000000000000" pitchFamily="2" charset="2"/>
              <a:buChar char="§"/>
            </a:pPr>
            <a:r>
              <a:rPr lang="en-US" sz="3600" b="0" kern="0"/>
              <a:t>Tổng số vector đơn vị của  cân nặng: 0</a:t>
            </a:r>
            <a:endParaRPr lang="en-US" sz="3200" b="0" kern="0"/>
          </a:p>
          <a:p>
            <a:pPr marL="1497965" marR="5080" lvl="2" indent="-571500" algn="just">
              <a:lnSpc>
                <a:spcPct val="130000"/>
              </a:lnSpc>
              <a:buFont typeface="Wingdings" panose="05000000000000000000" pitchFamily="2" charset="2"/>
              <a:buChar char="§"/>
            </a:pPr>
            <a:r>
              <a:rPr lang="en-US" sz="3600" b="0" kern="0"/>
              <a:t>Tổng số vector đơn vị của  dùng kem: 1</a:t>
            </a:r>
            <a:endParaRPr lang="en-US" sz="4000" b="0" kern="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45340968"/>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333848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31071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tục tính vector đặc trưng cho các thuộc tính: chiều cao, cân nặng, dùng kem cho màu tóc = vàng.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=0.5, 0.5</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310719"/>
              </a:xfrm>
              <a:prstGeom prst="rect">
                <a:avLst/>
              </a:prstGeom>
              <a:blipFill>
                <a:blip r:embed="rId3"/>
                <a:stretch>
                  <a:fillRect l="-1622" t="-334" r="-1766" b="-150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68016024"/>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7" name="TextBox 6">
            <a:extLst>
              <a:ext uri="{FF2B5EF4-FFF2-40B4-BE49-F238E27FC236}">
                <a16:creationId xmlns:a16="http://schemas.microsoft.com/office/drawing/2014/main" id="{32D1DD76-C084-A249-CCC0-DDC567902A83}"/>
              </a:ext>
            </a:extLst>
          </p:cNvPr>
          <p:cNvSpPr txBox="1"/>
          <p:nvPr/>
        </p:nvSpPr>
        <p:spPr>
          <a:xfrm>
            <a:off x="7770692" y="5401791"/>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chiều cao</a:t>
            </a:r>
          </a:p>
          <a:p>
            <a:pPr marL="571500" indent="-571500">
              <a:buFont typeface="Wingdings" panose="05000000000000000000" pitchFamily="2" charset="2"/>
              <a:buChar char="§"/>
            </a:pPr>
            <a:r>
              <a:rPr lang="en-US" sz="3200" kern="0"/>
              <a:t>Chiều cao có 3 phân hoạch &gt; dùng kem (2) nên sử dụng chiều cao cho đợt phân hoạch tiếp theo.</a:t>
            </a:r>
            <a:endParaRPr lang="en-US" sz="3200"/>
          </a:p>
        </p:txBody>
      </p:sp>
      <p:pic>
        <p:nvPicPr>
          <p:cNvPr id="9" name="Picture 8">
            <a:extLst>
              <a:ext uri="{FF2B5EF4-FFF2-40B4-BE49-F238E27FC236}">
                <a16:creationId xmlns:a16="http://schemas.microsoft.com/office/drawing/2014/main" id="{8C1F9785-ECCB-099B-F48C-3CDDBA216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2959" y="7354942"/>
            <a:ext cx="6709667" cy="2213640"/>
          </a:xfrm>
          <a:prstGeom prst="rect">
            <a:avLst/>
          </a:prstGeom>
        </p:spPr>
      </p:pic>
    </p:spTree>
    <p:extLst>
      <p:ext uri="{BB962C8B-B14F-4D97-AF65-F5344CB8AC3E}">
        <p14:creationId xmlns:p14="http://schemas.microsoft.com/office/powerpoint/2010/main" val="160219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7505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Sau khi phân hoạch ta thấy thuộc tính chiều cao = thấp còn lẫn lộn kết quả bị nám và không bị nám.</a:t>
                </a:r>
              </a:p>
              <a:p>
                <a:pPr marL="583565" marR="5080" indent="-571500" algn="just">
                  <a:lnSpc>
                    <a:spcPct val="130000"/>
                  </a:lnSpc>
                  <a:buFont typeface="Wingdings" panose="05000000000000000000" pitchFamily="2" charset="2"/>
                  <a:buChar char="§"/>
                </a:pPr>
                <a:r>
                  <a:rPr lang="en-US" sz="4000" kern="0"/>
                  <a:t>Tiếp tục sử dụng thuộc tính chiều cao</a:t>
                </a:r>
              </a:p>
              <a:p>
                <a:pPr marL="12065" marR="5080" algn="just">
                  <a:lnSpc>
                    <a:spcPct val="130000"/>
                  </a:lnSpc>
                </a:pPr>
                <a:r>
                  <a:rPr lang="en-US" sz="4000" kern="0"/>
                  <a:t>	 có giá trị là thấp để phân hoạch.</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750566"/>
              </a:xfrm>
              <a:prstGeom prst="rect">
                <a:avLst/>
              </a:prstGeom>
              <a:blipFill>
                <a:blip r:embed="rId3"/>
                <a:stretch>
                  <a:fillRect l="-1622" t="-361" r="-1766" b="-171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8686600"/>
              </p:ext>
            </p:extLst>
          </p:nvPr>
        </p:nvGraphicFramePr>
        <p:xfrm>
          <a:off x="11410156" y="3213100"/>
          <a:ext cx="6799936" cy="109728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solidFill>
                            <a:schemeClr val="tx1">
                              <a:lumMod val="50000"/>
                              <a:lumOff val="50000"/>
                            </a:schemeClr>
                          </a:solidFill>
                        </a:rPr>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8" name="TextBox 7">
            <a:extLst>
              <a:ext uri="{FF2B5EF4-FFF2-40B4-BE49-F238E27FC236}">
                <a16:creationId xmlns:a16="http://schemas.microsoft.com/office/drawing/2014/main" id="{D902B4AF-3F1E-A042-F8F4-092DCBEFC998}"/>
              </a:ext>
            </a:extLst>
          </p:cNvPr>
          <p:cNvSpPr txBox="1"/>
          <p:nvPr/>
        </p:nvSpPr>
        <p:spPr>
          <a:xfrm>
            <a:off x="7909492" y="8501377"/>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cân nặng</a:t>
            </a:r>
          </a:p>
          <a:p>
            <a:pPr marL="571500" indent="-571500">
              <a:buFont typeface="Wingdings" panose="05000000000000000000" pitchFamily="2" charset="2"/>
              <a:buChar char="§"/>
            </a:pPr>
            <a:r>
              <a:rPr lang="en-US" sz="3200" kern="0"/>
              <a:t>Cân nặng có 3 phân hoạch &gt; dùng kem (2) nên sử dụng cân nặng cho đợt phân hoạch tiếp theo.</a:t>
            </a:r>
            <a:endParaRPr lang="en-US" sz="3200"/>
          </a:p>
        </p:txBody>
      </p:sp>
      <p:pic>
        <p:nvPicPr>
          <p:cNvPr id="9" name="Picture 8">
            <a:extLst>
              <a:ext uri="{FF2B5EF4-FFF2-40B4-BE49-F238E27FC236}">
                <a16:creationId xmlns:a16="http://schemas.microsoft.com/office/drawing/2014/main" id="{66A9E201-5DC9-F6B4-E1CB-99D8A193DF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289" y="4310380"/>
            <a:ext cx="8045904" cy="3575958"/>
          </a:xfrm>
          <a:prstGeom prst="rect">
            <a:avLst/>
          </a:prstGeom>
        </p:spPr>
      </p:pic>
    </p:spTree>
    <p:extLst>
      <p:ext uri="{BB962C8B-B14F-4D97-AF65-F5344CB8AC3E}">
        <p14:creationId xmlns:p14="http://schemas.microsoft.com/office/powerpoint/2010/main" val="383007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14605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cs typeface="Source Sans Pro Light"/>
              </a:rPr>
              <a:t>Hệ thống được gọi là có khả năng học (có dáng vẻ học như con người) là hệ thống có</a:t>
            </a:r>
            <a:r>
              <a:rPr lang="en-US" sz="4000" spc="-5">
                <a:cs typeface="Source Sans Pro Light"/>
              </a:rPr>
              <a:t> </a:t>
            </a:r>
            <a:r>
              <a:rPr lang="vi-VN" sz="4000" spc="-5">
                <a:cs typeface="Source Sans Pro Light"/>
              </a:rPr>
              <a:t>khả năng tìm ra một sự khái quát hoặc mô hình cho các dữ liệu huấn luyện (dữ liệu có</a:t>
            </a:r>
            <a:r>
              <a:rPr lang="en-US" sz="4000" spc="-5">
                <a:cs typeface="Source Sans Pro Light"/>
              </a:rPr>
              <a:t> </a:t>
            </a:r>
            <a:r>
              <a:rPr lang="vi-VN" sz="4000" spc="-5">
                <a:cs typeface="Source Sans Pro Light"/>
              </a:rPr>
              <a:t>gán nhãn nhận diện hoặc phân loại).</a:t>
            </a:r>
            <a:endParaRPr lang="en-US" sz="4000" spc="-5">
              <a:cs typeface="Source Sans Pro Light"/>
            </a:endParaRPr>
          </a:p>
          <a:p>
            <a:pPr marL="583565" marR="5080" indent="-571500" algn="just">
              <a:lnSpc>
                <a:spcPct val="130000"/>
              </a:lnSpc>
              <a:buFont typeface="Wingdings" panose="05000000000000000000" pitchFamily="2" charset="2"/>
              <a:buChar char="§"/>
            </a:pPr>
            <a:r>
              <a:rPr lang="vi-VN" sz="4000" spc="-5"/>
              <a:t>Đặc trưng khái quát hoặc mô hình đó có thể được sử</a:t>
            </a:r>
            <a:r>
              <a:rPr lang="en-US" sz="4000" spc="-5"/>
              <a:t> </a:t>
            </a:r>
            <a:r>
              <a:rPr lang="vi-VN" sz="4000" spc="-5"/>
              <a:t>dụng để nhận diện hoặc phân loại dữ liệu mới.</a:t>
            </a:r>
            <a:endParaRPr lang="en-US" sz="4000" spc="-5"/>
          </a:p>
          <a:p>
            <a:pPr marL="583565" marR="5080" indent="-571500" algn="just">
              <a:lnSpc>
                <a:spcPct val="130000"/>
              </a:lnSpc>
              <a:buFont typeface="Wingdings" panose="05000000000000000000" pitchFamily="2" charset="2"/>
              <a:buChar char="§"/>
            </a:pPr>
            <a:r>
              <a:rPr lang="vi-VN" sz="4000" spc="-5"/>
              <a:t>Hai hướng tiếp cận cho hệ thống học:</a:t>
            </a:r>
          </a:p>
          <a:p>
            <a:pPr marL="1497965" marR="5080" lvl="2" indent="-571500" algn="just">
              <a:lnSpc>
                <a:spcPct val="130000"/>
              </a:lnSpc>
              <a:buFont typeface="Wingdings" panose="05000000000000000000" pitchFamily="2" charset="2"/>
              <a:buChar char="§"/>
            </a:pPr>
            <a:r>
              <a:rPr lang="vi-VN" sz="3600" spc="-5"/>
              <a:t>Học từ ký hiệu</a:t>
            </a:r>
          </a:p>
          <a:p>
            <a:pPr marL="1497965" marR="5080" lvl="2" indent="-571500" algn="just">
              <a:lnSpc>
                <a:spcPct val="130000"/>
              </a:lnSpc>
              <a:buFont typeface="Wingdings" panose="05000000000000000000" pitchFamily="2" charset="2"/>
              <a:buChar char="§"/>
            </a:pPr>
            <a:r>
              <a:rPr lang="vi-VN" sz="3600" spc="-5"/>
              <a:t>Học từ dữ liệu số</a:t>
            </a:r>
          </a:p>
        </p:txBody>
      </p:sp>
    </p:spTree>
    <p:extLst>
      <p:ext uri="{BB962C8B-B14F-4D97-AF65-F5344CB8AC3E}">
        <p14:creationId xmlns:p14="http://schemas.microsoft.com/office/powerpoint/2010/main" val="4091381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Quinland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181710803"/>
              </p:ext>
            </p:extLst>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786765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2034133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0653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Thay vì phải xây dựng các vector đặc trưng như phương pháp của Quinland, ứng với mỗi thuộc tính dẫn xuất ta chỉ cần tính độ đo hỗn loạn và lựa chọn thuộc tính nào có độ đo hỗn loạn bé nhất để phân hoạch. Lặp lại cho đến khi hết các thuộc tính.</a:t>
                </a:r>
              </a:p>
              <a:p>
                <a:pPr marL="583565" marR="5080" indent="-571500" algn="just">
                  <a:lnSpc>
                    <a:spcPct val="130000"/>
                  </a:lnSpc>
                  <a:buFont typeface="Wingdings" panose="05000000000000000000" pitchFamily="2" charset="2"/>
                  <a:buChar char="§"/>
                </a:pPr>
                <a:r>
                  <a:rPr lang="en-US" sz="4000" kern="0"/>
                  <a:t>Độ đo bất định cho thuộc tính X:</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e>
                      </m:d>
                      <m:r>
                        <a:rPr lang="en-US" sz="3600" b="0" i="1" kern="0" smtClean="0">
                          <a:latin typeface="Cambria Math" panose="02040503050406030204" pitchFamily="18" charset="0"/>
                        </a:rPr>
                        <m:t>= </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𝑏</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den>
                          </m:f>
                          <m:r>
                            <a:rPr lang="en-US" sz="3600" b="0" i="1" kern="0" smtClean="0">
                              <a:latin typeface="Cambria Math" panose="02040503050406030204" pitchFamily="18" charset="0"/>
                            </a:rPr>
                            <m:t>∗</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𝑐</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r>
                                <a:rPr lang="en-US" sz="3600" b="0" i="1" kern="0" smtClean="0">
                                  <a:latin typeface="Cambria Math" panose="02040503050406030204" pitchFamily="18" charset="0"/>
                                </a:rPr>
                                <m:t>∗</m:t>
                              </m:r>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𝑎</m:t>
                                  </m:r>
                                </m:sub>
                                <m:sup>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sup>
                              </m:sSubSup>
                            </m:e>
                          </m:nary>
                          <m:r>
                            <a:rPr lang="en-US" sz="3600" b="0" i="1" kern="0" smtClean="0">
                              <a:latin typeface="Cambria Math" panose="02040503050406030204" pitchFamily="18" charset="0"/>
                            </a:rPr>
                            <m:t>)</m:t>
                          </m:r>
                        </m:e>
                      </m:nary>
                    </m:oMath>
                  </m:oMathPara>
                </a14:m>
                <a:endParaRPr lang="en-US" sz="3600" kern="0"/>
              </a:p>
              <a:p>
                <a:pPr marL="583565" marR="5080" indent="-571500" algn="just">
                  <a:lnSpc>
                    <a:spcPct val="130000"/>
                  </a:lnSpc>
                  <a:buFont typeface="Wingdings" panose="05000000000000000000" pitchFamily="2" charset="2"/>
                  <a:buChar char="§"/>
                </a:pPr>
                <a:r>
                  <a:rPr lang="en-US" sz="3600" kern="0"/>
                  <a:t>Trong đó:</a:t>
                </a:r>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𝑛h</m:t>
                    </m:r>
                    <m:r>
                      <a:rPr lang="en-US" sz="3600" b="0" i="1" kern="0" smtClean="0">
                        <a:latin typeface="Cambria Math" panose="02040503050406030204" pitchFamily="18" charset="0"/>
                      </a:rPr>
                      <m:t>á</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oMath>
                </a14:m>
                <a:r>
                  <a:rPr lang="en-US" sz="4000" kern="0"/>
                  <a:t>			</a:t>
                </a:r>
                <a14:m>
                  <m:oMath xmlns:m="http://schemas.openxmlformats.org/officeDocument/2006/math">
                    <m:sSub>
                      <m:sSubPr>
                        <m:ctrlPr>
                          <a:rPr lang="vi-VN" sz="4000" i="1" kern="0">
                            <a:latin typeface="Cambria Math" panose="02040503050406030204" pitchFamily="18" charset="0"/>
                          </a:rPr>
                        </m:ctrlPr>
                      </m:sSubPr>
                      <m:e>
                        <m:r>
                          <a:rPr lang="en-US" sz="4000" i="1" kern="0">
                            <a:latin typeface="Cambria Math" panose="02040503050406030204" pitchFamily="18" charset="0"/>
                          </a:rPr>
                          <m:t>𝑛</m:t>
                        </m:r>
                      </m:e>
                      <m:sub>
                        <m:r>
                          <a:rPr lang="en-US" sz="4000" i="1" kern="0">
                            <a:latin typeface="Cambria Math" panose="02040503050406030204" pitchFamily="18" charset="0"/>
                          </a:rPr>
                          <m:t>𝑏</m:t>
                        </m:r>
                        <m:r>
                          <a:rPr lang="en-US" sz="4000" b="0" i="1" kern="0" smtClean="0">
                            <a:latin typeface="Cambria Math" panose="02040503050406030204" pitchFamily="18" charset="0"/>
                          </a:rPr>
                          <m:t>𝑐</m:t>
                        </m:r>
                      </m:sub>
                    </m:sSub>
                    <m:r>
                      <a:rPr lang="en-US" sz="4000" i="1" kern="0">
                        <a:latin typeface="Cambria Math" panose="02040503050406030204" pitchFamily="18" charset="0"/>
                      </a:rPr>
                      <m:t>:</m:t>
                    </m:r>
                    <m:r>
                      <a:rPr lang="en-US" sz="4000" b="0" i="1" kern="0" smtClean="0">
                        <a:latin typeface="Cambria Math" panose="02040503050406030204" pitchFamily="18" charset="0"/>
                      </a:rPr>
                      <m:t>𝑡</m:t>
                    </m:r>
                    <m:r>
                      <a:rPr lang="en-US" sz="4000" b="0" i="1" kern="0" smtClean="0">
                        <a:latin typeface="Cambria Math" panose="02040503050406030204" pitchFamily="18" charset="0"/>
                      </a:rPr>
                      <m:t>ổ</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i="1" kern="0">
                        <a:latin typeface="Cambria Math" panose="02040503050406030204" pitchFamily="18" charset="0"/>
                      </a:rPr>
                      <m:t>𝑠</m:t>
                    </m:r>
                    <m:r>
                      <a:rPr lang="en-US" sz="4000" i="1" kern="0">
                        <a:latin typeface="Cambria Math" panose="02040503050406030204" pitchFamily="18" charset="0"/>
                      </a:rPr>
                      <m:t>ố </m:t>
                    </m:r>
                    <m:r>
                      <a:rPr lang="en-US" sz="4000" i="1" kern="0">
                        <a:latin typeface="Cambria Math" panose="02040503050406030204" pitchFamily="18" charset="0"/>
                      </a:rPr>
                      <m:t>𝑚</m:t>
                    </m:r>
                    <m:r>
                      <a:rPr lang="en-US" sz="4000" i="1" kern="0">
                        <a:latin typeface="Cambria Math" panose="02040503050406030204" pitchFamily="18" charset="0"/>
                      </a:rPr>
                      <m:t>ẫ</m:t>
                    </m:r>
                    <m:r>
                      <a:rPr lang="en-US" sz="4000" i="1" kern="0">
                        <a:latin typeface="Cambria Math" panose="02040503050406030204" pitchFamily="18" charset="0"/>
                      </a:rPr>
                      <m:t>𝑢</m:t>
                    </m:r>
                    <m:r>
                      <a:rPr lang="en-US" sz="4000" i="1" kern="0">
                        <a:latin typeface="Cambria Math" panose="02040503050406030204" pitchFamily="18" charset="0"/>
                      </a:rPr>
                      <m:t> </m:t>
                    </m:r>
                    <m:r>
                      <a:rPr lang="en-US" sz="4000" b="0" i="1" kern="0" smtClean="0">
                        <a:latin typeface="Cambria Math" panose="02040503050406030204" pitchFamily="18" charset="0"/>
                      </a:rPr>
                      <m:t>𝑡𝑟𝑜𝑛𝑔</m:t>
                    </m:r>
                    <m:r>
                      <a:rPr lang="en-US" sz="4000" b="0" i="1" kern="0" smtClean="0">
                        <a:latin typeface="Cambria Math" panose="02040503050406030204" pitchFamily="18" charset="0"/>
                      </a:rPr>
                      <m:t> </m:t>
                    </m:r>
                    <m:r>
                      <a:rPr lang="en-US" sz="4000" i="1" kern="0">
                        <a:latin typeface="Cambria Math" panose="02040503050406030204" pitchFamily="18" charset="0"/>
                      </a:rPr>
                      <m:t>𝑛h</m:t>
                    </m:r>
                    <m:r>
                      <a:rPr lang="en-US" sz="4000" i="1" kern="0">
                        <a:latin typeface="Cambria Math" panose="02040503050406030204" pitchFamily="18" charset="0"/>
                      </a:rPr>
                      <m:t>á</m:t>
                    </m:r>
                    <m:r>
                      <a:rPr lang="en-US" sz="4000" i="1" kern="0">
                        <a:latin typeface="Cambria Math" panose="02040503050406030204" pitchFamily="18" charset="0"/>
                      </a:rPr>
                      <m:t>𝑛h</m:t>
                    </m:r>
                    <m:r>
                      <a:rPr lang="en-US" sz="4000" i="1" kern="0">
                        <a:latin typeface="Cambria Math" panose="02040503050406030204" pitchFamily="18" charset="0"/>
                      </a:rPr>
                      <m:t> </m:t>
                    </m:r>
                    <m:r>
                      <a:rPr lang="en-US" sz="4000" i="1" kern="0">
                        <a:latin typeface="Cambria Math" panose="02040503050406030204" pitchFamily="18" charset="0"/>
                      </a:rPr>
                      <m:t>𝑏</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r>
                      <a:rPr lang="en-US" sz="4000" b="0" i="1" kern="0" smtClean="0">
                        <a:latin typeface="Cambria Math" panose="02040503050406030204" pitchFamily="18" charset="0"/>
                      </a:rPr>
                      <m:t>ủ</m:t>
                    </m:r>
                    <m:r>
                      <a:rPr lang="en-US" sz="4000" b="0" i="1" kern="0" smtClean="0">
                        <a:latin typeface="Cambria Math" panose="02040503050406030204" pitchFamily="18" charset="0"/>
                      </a:rPr>
                      <m:t>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𝑙</m:t>
                    </m:r>
                    <m:r>
                      <a:rPr lang="en-US" sz="4000" b="0" i="1" kern="0" smtClean="0">
                        <a:latin typeface="Cambria Math" panose="02040503050406030204" pitchFamily="18" charset="0"/>
                      </a:rPr>
                      <m:t>ớ</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oMath>
                </a14:m>
                <a:endParaRPr lang="en-US" sz="4000" kern="0"/>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oMath>
                </a14:m>
                <a:r>
                  <a:rPr lang="en-US" sz="3600" kern="0"/>
                  <a:t>				</a:t>
                </a:r>
                <a14:m>
                  <m:oMath xmlns:m="http://schemas.openxmlformats.org/officeDocument/2006/math">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i="1" kern="0">
                        <a:latin typeface="Cambria Math" panose="02040503050406030204" pitchFamily="18" charset="0"/>
                      </a:rPr>
                      <m:t>𝑠</m:t>
                    </m:r>
                    <m:r>
                      <a:rPr lang="en-US" sz="3600" i="1" kern="0">
                        <a:latin typeface="Cambria Math" panose="02040503050406030204" pitchFamily="18" charset="0"/>
                      </a:rPr>
                      <m:t>ố </m:t>
                    </m:r>
                    <m:r>
                      <a:rPr lang="en-US" sz="3600" b="0" i="1" kern="0" smtClean="0">
                        <a:latin typeface="Cambria Math" panose="02040503050406030204" pitchFamily="18" charset="0"/>
                      </a:rPr>
                      <m:t>𝑙</m:t>
                    </m:r>
                    <m:r>
                      <a:rPr lang="en-US" sz="3600" b="0" i="1" kern="0" smtClean="0">
                        <a:latin typeface="Cambria Math" panose="02040503050406030204" pitchFamily="18" charset="0"/>
                      </a:rPr>
                      <m:t>ượ</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𝑔𝑖</m:t>
                    </m:r>
                    <m:r>
                      <a:rPr lang="en-US" sz="3600" b="0" i="1" kern="0" smtClean="0">
                        <a:latin typeface="Cambria Math" panose="02040503050406030204" pitchFamily="18" charset="0"/>
                      </a:rPr>
                      <m:t>á </m:t>
                    </m:r>
                    <m:r>
                      <a:rPr lang="en-US" sz="3600" b="0" i="1" kern="0" smtClean="0">
                        <a:latin typeface="Cambria Math" panose="02040503050406030204" pitchFamily="18" charset="0"/>
                      </a:rPr>
                      <m:t>𝑡𝑟</m:t>
                    </m:r>
                    <m:r>
                      <a:rPr lang="en-US" sz="3600" b="0" i="1" kern="0" smtClean="0">
                        <a:latin typeface="Cambria Math" panose="02040503050406030204" pitchFamily="18" charset="0"/>
                      </a:rPr>
                      <m:t>ị </m:t>
                    </m:r>
                    <m:r>
                      <a:rPr lang="en-US" sz="3600" b="0" i="1" kern="0" smtClean="0">
                        <a:latin typeface="Cambria Math" panose="02040503050406030204" pitchFamily="18" charset="0"/>
                      </a:rPr>
                      <m:t>𝑐</m:t>
                    </m:r>
                    <m:r>
                      <a:rPr lang="en-US" sz="3600" b="0" i="1" kern="0" smtClean="0">
                        <a:latin typeface="Cambria Math" panose="02040503050406030204" pitchFamily="18" charset="0"/>
                      </a:rPr>
                      <m:t>ủ</m:t>
                    </m:r>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065349"/>
              </a:xfrm>
              <a:prstGeom prst="rect">
                <a:avLst/>
              </a:prstGeom>
              <a:blipFill>
                <a:blip r:embed="rId3"/>
                <a:stretch>
                  <a:fillRect l="-1622" t="-378" r="-180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spTree>
    <p:extLst>
      <p:ext uri="{BB962C8B-B14F-4D97-AF65-F5344CB8AC3E}">
        <p14:creationId xmlns:p14="http://schemas.microsoft.com/office/powerpoint/2010/main" val="305699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độ bất định Entropy.</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6" name="Table 5">
            <a:extLst>
              <a:ext uri="{FF2B5EF4-FFF2-40B4-BE49-F238E27FC236}">
                <a16:creationId xmlns:a16="http://schemas.microsoft.com/office/drawing/2014/main" id="{EA675EBF-B584-A665-C44B-E9548675F467}"/>
              </a:ext>
            </a:extLst>
          </p:cNvPr>
          <p:cNvGraphicFramePr>
            <a:graphicFrameLocks noGrp="1"/>
          </p:cNvGraphicFramePr>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
        <p:nvSpPr>
          <p:cNvPr id="7" name="object 20">
            <a:extLst>
              <a:ext uri="{FF2B5EF4-FFF2-40B4-BE49-F238E27FC236}">
                <a16:creationId xmlns:a16="http://schemas.microsoft.com/office/drawing/2014/main" id="{5F0559AF-D0BE-3635-FE81-D8C59EB12F30}"/>
              </a:ext>
            </a:extLst>
          </p:cNvPr>
          <p:cNvSpPr txBox="1"/>
          <p:nvPr/>
        </p:nvSpPr>
        <p:spPr>
          <a:xfrm>
            <a:off x="1046955" y="9056003"/>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Số lượng giá trị thuộc tính mục tiêu: a = 2 (nám/không).</a:t>
            </a:r>
            <a:endParaRPr lang="vi-VN" sz="3600" kern="0"/>
          </a:p>
        </p:txBody>
      </p:sp>
    </p:spTree>
    <p:extLst>
      <p:ext uri="{BB962C8B-B14F-4D97-AF65-F5344CB8AC3E}">
        <p14:creationId xmlns:p14="http://schemas.microsoft.com/office/powerpoint/2010/main" val="1565903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màu tóc (vàng, nâu, đỏ)</a:t>
                </a:r>
              </a:p>
              <a:p>
                <a:pPr marL="1497965" marR="5080" lvl="2" indent="-571500" algn="just">
                  <a:lnSpc>
                    <a:spcPct val="130000"/>
                  </a:lnSpc>
                  <a:buFont typeface="Wingdings" panose="05000000000000000000" pitchFamily="2" charset="2"/>
                  <a:buChar char="§"/>
                </a:pPr>
                <a:r>
                  <a:rPr lang="en-US" sz="3600" b="0" kern="0"/>
                  <a:t>Vàng: 2/4 (nám) +2/4 (không)</a:t>
                </a:r>
              </a:p>
              <a:p>
                <a:pPr marL="1497965" marR="5080" lvl="2" indent="-571500" algn="just">
                  <a:lnSpc>
                    <a:spcPct val="130000"/>
                  </a:lnSpc>
                  <a:buFont typeface="Wingdings" panose="05000000000000000000" pitchFamily="2" charset="2"/>
                  <a:buChar char="§"/>
                </a:pPr>
                <a:r>
                  <a:rPr lang="en-US" sz="3600" kern="0"/>
                  <a:t>Nâu: 0/3(nám) + 3/3 (không)</a:t>
                </a:r>
              </a:p>
              <a:p>
                <a:pPr marL="1497965" marR="5080" lvl="2" indent="-571500" algn="just">
                  <a:lnSpc>
                    <a:spcPct val="130000"/>
                  </a:lnSpc>
                  <a:buFont typeface="Wingdings" panose="05000000000000000000" pitchFamily="2" charset="2"/>
                  <a:buChar char="§"/>
                </a:pPr>
                <a:r>
                  <a:rPr lang="en-US" sz="3600" kern="0"/>
                  <a:t>Đỏ: 1/1 (nám) + 0/1 (không)</a:t>
                </a:r>
                <a:endParaRPr lang="en-US" sz="3600" b="0" kern="0"/>
              </a:p>
              <a:p>
                <a:pPr marL="583565" marR="5080" indent="-571500" algn="just">
                  <a:lnSpc>
                    <a:spcPct val="130000"/>
                  </a:lnSpc>
                  <a:buFont typeface="Wingdings" panose="05000000000000000000" pitchFamily="2" charset="2"/>
                  <a:buChar char="§"/>
                </a:pPr>
                <a:r>
                  <a:rPr lang="en-US" sz="4000" b="0" kern="0"/>
                  <a:t>Entropy của màu tóc:</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m:t>
                    </m:r>
                    <m:r>
                      <a:rPr lang="en-US" sz="3600" b="0" i="1" kern="0" smtClean="0">
                        <a:latin typeface="Cambria Math" panose="02040503050406030204" pitchFamily="18" charset="0"/>
                      </a:rPr>
                      <m:t>𝑛𝑔</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â</m:t>
                    </m:r>
                    <m:r>
                      <a:rPr lang="en-US" sz="3600" b="0" i="1" kern="0" smtClean="0">
                        <a:latin typeface="Cambria Math" panose="02040503050406030204" pitchFamily="18" charset="0"/>
                      </a:rPr>
                      <m:t>𝑢</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:đỏ</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449580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𝑚</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4495801"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912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0/2 (nám) +2/2 (không)</a:t>
                </a:r>
              </a:p>
              <a:p>
                <a:pPr marL="1497965" marR="5080" lvl="2" indent="-571500" algn="just">
                  <a:lnSpc>
                    <a:spcPct val="130000"/>
                  </a:lnSpc>
                  <a:buFont typeface="Wingdings" panose="05000000000000000000" pitchFamily="2" charset="2"/>
                  <a:buChar char="§"/>
                </a:pPr>
                <a:r>
                  <a:rPr lang="en-US" sz="3600" kern="0"/>
                  <a:t>TB: 2/3(nám) + 1/3 (không)</a:t>
                </a:r>
              </a:p>
              <a:p>
                <a:pPr marL="1497965" marR="5080" lvl="2" indent="-571500" algn="just">
                  <a:lnSpc>
                    <a:spcPct val="130000"/>
                  </a:lnSpc>
                  <a:buFont typeface="Wingdings" panose="05000000000000000000" pitchFamily="2" charset="2"/>
                  <a:buChar char="§"/>
                </a:pPr>
                <a:r>
                  <a:rPr lang="en-US" sz="3600" kern="0"/>
                  <a:t>Thấp: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=0.69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304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1/3(nám) + 2/3 (không)</a:t>
                </a:r>
              </a:p>
              <a:p>
                <a:pPr marL="1497965" marR="5080" lvl="2" indent="-571500" algn="just">
                  <a:lnSpc>
                    <a:spcPct val="130000"/>
                  </a:lnSpc>
                  <a:buFont typeface="Wingdings" panose="05000000000000000000" pitchFamily="2" charset="2"/>
                  <a:buChar char="§"/>
                </a:pPr>
                <a:r>
                  <a:rPr lang="en-US" sz="3600" kern="0"/>
                  <a:t>Nặng: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=0.94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808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0/3 (nám) +3/3 (không)</a:t>
                </a:r>
              </a:p>
              <a:p>
                <a:pPr marL="1497965" marR="5080" lvl="2" indent="-571500" algn="just">
                  <a:lnSpc>
                    <a:spcPct val="130000"/>
                  </a:lnSpc>
                  <a:buFont typeface="Wingdings" panose="05000000000000000000" pitchFamily="2" charset="2"/>
                  <a:buChar char="§"/>
                </a:pPr>
                <a:r>
                  <a:rPr lang="en-US" sz="3600" kern="0"/>
                  <a:t>Không: 3/5 (nám) + 2/5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96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=0.61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3408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158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=0.69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=0.94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=0.61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158802"/>
              </a:xfrm>
              <a:prstGeom prst="rect">
                <a:avLst/>
              </a:prstGeom>
              <a:blipFill>
                <a:blip r:embed="rId3"/>
                <a:stretch>
                  <a:fillRect l="-1622" t="-396" b="-415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810402358"/>
              </p:ext>
            </p:extLst>
          </p:nvPr>
        </p:nvGraphicFramePr>
        <p:xfrm>
          <a:off x="11410156" y="26797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2138044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0/1 (nám) +1/1 (không)</a:t>
                </a:r>
              </a:p>
              <a:p>
                <a:pPr marL="1497965" marR="5080" lvl="2" indent="-571500" algn="just">
                  <a:lnSpc>
                    <a:spcPct val="130000"/>
                  </a:lnSpc>
                  <a:buFont typeface="Wingdings" panose="05000000000000000000" pitchFamily="2" charset="2"/>
                  <a:buChar char="§"/>
                </a:pPr>
                <a:r>
                  <a:rPr lang="en-US" sz="3600" kern="0"/>
                  <a:t>TB: 1/1 (nám) + 0/1 (không)</a:t>
                </a:r>
              </a:p>
              <a:p>
                <a:pPr marL="1497965" marR="5080" lvl="2" indent="-571500" algn="just">
                  <a:lnSpc>
                    <a:spcPct val="130000"/>
                  </a:lnSpc>
                  <a:buFont typeface="Wingdings" panose="05000000000000000000" pitchFamily="2" charset="2"/>
                  <a:buChar char="§"/>
                </a:pPr>
                <a:r>
                  <a:rPr lang="en-US" sz="3600" kern="0"/>
                  <a:t>Thấp: 1/2 (nám)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87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490053211"/>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883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vẹt: </a:t>
            </a:r>
            <a:r>
              <a:rPr lang="en-US" sz="4000" spc="-5">
                <a:cs typeface="Source Sans Pro Light"/>
              </a:rPr>
              <a:t>Hệ tiếp nhận các khẳng định của các quyết định đúng. Khi hệ tạo ra một quyết định không đúng, hệ sẽ đưa ra các luật hay quan hệ đúng mà hệ đã sử dụng. Hình hức học vẹt nhằm cho phép chuyên gia cung cấp tri thức theo kiểu tương tác.</a:t>
            </a:r>
          </a:p>
          <a:p>
            <a:pPr marL="583565" marR="5080" indent="-571500" algn="just">
              <a:lnSpc>
                <a:spcPct val="130000"/>
              </a:lnSpc>
              <a:buFont typeface="Wingdings" panose="05000000000000000000" pitchFamily="2" charset="2"/>
              <a:buChar char="§"/>
            </a:pPr>
            <a:r>
              <a:rPr lang="en-US" sz="4000" b="1" spc="-5"/>
              <a:t>Học bằng cách chỉ dẫn: </a:t>
            </a:r>
            <a:r>
              <a:rPr lang="en-US" sz="4000" spc="-5"/>
              <a:t>Thay vi đưa ra 1 luật cụ thể cần áp dụng vào tình huống cho trước, hệ thống sẽ được cung cấp bằng các chỉ dẫn tổng quát. Ví dụ “Sinh viên đạt học bổng khi có trung bình học kỳ từ 7.0 trở lên”. Hệ thống phải tự mình đề ra các biến đổi trừu tượng đến các luật khả dụng.</a:t>
            </a:r>
            <a:endParaRPr lang="vi-VN" sz="3600" spc="-5"/>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9569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14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1/2(nám)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1400"/>
              </a:xfrm>
              <a:prstGeom prst="rect">
                <a:avLst/>
              </a:prstGeom>
              <a:blipFill>
                <a:blip r:embed="rId3"/>
                <a:stretch>
                  <a:fillRect l="-1622" t="-437" b="-174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50283" y="6565900"/>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=1.0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50283" y="6565900"/>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8C434B8-483A-50FD-9DF4-B37E334C86FE}"/>
              </a:ext>
            </a:extLst>
          </p:cNvPr>
          <p:cNvGraphicFramePr>
            <a:graphicFrameLocks noGrp="1"/>
          </p:cNvGraphicFramePr>
          <p:nvPr>
            <p:extLst>
              <p:ext uri="{D42A27DB-BD31-4B8C-83A1-F6EECF244321}">
                <p14:modId xmlns:p14="http://schemas.microsoft.com/office/powerpoint/2010/main" val="388239619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82239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0/2 (nám) +2/2 (không)</a:t>
                </a:r>
              </a:p>
              <a:p>
                <a:pPr marL="1497965" marR="5080" lvl="2" indent="-571500" algn="just">
                  <a:lnSpc>
                    <a:spcPct val="130000"/>
                  </a:lnSpc>
                  <a:buFont typeface="Wingdings" panose="05000000000000000000" pitchFamily="2" charset="2"/>
                  <a:buChar char="§"/>
                </a:pPr>
                <a:r>
                  <a:rPr lang="en-US" sz="3600" kern="0"/>
                  <a:t>Không: 2/2 (nám) + 0/2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74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28512" y="6221254"/>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28512" y="6221254"/>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F3213D85-F995-5840-5481-AA7C5711C9C0}"/>
              </a:ext>
            </a:extLst>
          </p:cNvPr>
          <p:cNvGraphicFramePr>
            <a:graphicFrameLocks noGrp="1"/>
          </p:cNvGraphicFramePr>
          <p:nvPr>
            <p:extLst>
              <p:ext uri="{D42A27DB-BD31-4B8C-83A1-F6EECF244321}">
                <p14:modId xmlns:p14="http://schemas.microsoft.com/office/powerpoint/2010/main" val="120805490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29279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0458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=1.0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=0.0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dùng kem để phân hoạch</a:t>
                </a:r>
              </a:p>
              <a:p>
                <a:pPr marL="583565" marR="5080" indent="-571500" algn="just">
                  <a:lnSpc>
                    <a:spcPct val="130000"/>
                  </a:lnSpc>
                  <a:buFont typeface="Wingdings" panose="05000000000000000000" pitchFamily="2" charset="2"/>
                  <a:buChar char="§"/>
                </a:pPr>
                <a:r>
                  <a:rPr lang="en-US" sz="4000" kern="0"/>
                  <a:t>Sau khi phân hoạch ta không còn thuộc</a:t>
                </a:r>
              </a:p>
              <a:p>
                <a:pPr marL="12065" marR="5080" algn="just">
                  <a:lnSpc>
                    <a:spcPct val="130000"/>
                  </a:lnSpc>
                </a:pPr>
                <a:r>
                  <a:rPr lang="en-US" sz="4000" b="0" kern="0"/>
                  <a:t>	 tính để phân hoạch nữa. KẾT THÚC</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04585"/>
              </a:xfrm>
              <a:prstGeom prst="rect">
                <a:avLst/>
              </a:prstGeom>
              <a:blipFill>
                <a:blip r:embed="rId3"/>
                <a:stretch>
                  <a:fillRect l="-1622" t="-508" b="-5584"/>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7" name="Table 6">
            <a:extLst>
              <a:ext uri="{FF2B5EF4-FFF2-40B4-BE49-F238E27FC236}">
                <a16:creationId xmlns:a16="http://schemas.microsoft.com/office/drawing/2014/main" id="{763E4A1C-9BC0-DD8C-09A8-A6C3DB2268E4}"/>
              </a:ext>
            </a:extLst>
          </p:cNvPr>
          <p:cNvGraphicFramePr>
            <a:graphicFrameLocks noGrp="1"/>
          </p:cNvGraphicFramePr>
          <p:nvPr>
            <p:extLst>
              <p:ext uri="{D42A27DB-BD31-4B8C-83A1-F6EECF244321}">
                <p14:modId xmlns:p14="http://schemas.microsoft.com/office/powerpoint/2010/main" val="2118154692"/>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115512CB-4718-DB51-EFB4-998EE6C44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332" y="5253502"/>
            <a:ext cx="6313392" cy="2302998"/>
          </a:xfrm>
          <a:prstGeom prst="rect">
            <a:avLst/>
          </a:prstGeom>
        </p:spPr>
      </p:pic>
    </p:spTree>
    <p:extLst>
      <p:ext uri="{BB962C8B-B14F-4D97-AF65-F5344CB8AC3E}">
        <p14:creationId xmlns:p14="http://schemas.microsoft.com/office/powerpoint/2010/main" val="161792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475759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giải ILA (Inductive Learning Algorithm) được dùng để xác định các luật phân loại cho tập hợp các mẫu học.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Thuật giải này thực hiện theo cơ chế lặp, để tìm luật riêng đại diện cho tập mẫu của từng lớp.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Sau khi xác định được luật, ILA loại bỏ các mẫu liên quan khỏi tập mẫu, đồng thời thêm luật mới này vào tập luật.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spTree>
    <p:extLst>
      <p:ext uri="{BB962C8B-B14F-4D97-AF65-F5344CB8AC3E}">
        <p14:creationId xmlns:p14="http://schemas.microsoft.com/office/powerpoint/2010/main" val="399933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pic>
        <p:nvPicPr>
          <p:cNvPr id="6" name="Picture 5">
            <a:extLst>
              <a:ext uri="{FF2B5EF4-FFF2-40B4-BE49-F238E27FC236}">
                <a16:creationId xmlns:a16="http://schemas.microsoft.com/office/drawing/2014/main" id="{AE1A014D-2FF2-820F-545C-5AA2776AE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56" y="2542655"/>
            <a:ext cx="9677400" cy="7958578"/>
          </a:xfrm>
          <a:prstGeom prst="rect">
            <a:avLst/>
          </a:prstGeom>
        </p:spPr>
      </p:pic>
      <p:graphicFrame>
        <p:nvGraphicFramePr>
          <p:cNvPr id="7" name="Table 6">
            <a:extLst>
              <a:ext uri="{FF2B5EF4-FFF2-40B4-BE49-F238E27FC236}">
                <a16:creationId xmlns:a16="http://schemas.microsoft.com/office/drawing/2014/main" id="{2E6DDBEE-4531-4920-C5E4-8867475539BD}"/>
              </a:ext>
            </a:extLst>
          </p:cNvPr>
          <p:cNvGraphicFramePr>
            <a:graphicFrameLocks noGrp="1"/>
          </p:cNvGraphicFramePr>
          <p:nvPr>
            <p:extLst>
              <p:ext uri="{D42A27DB-BD31-4B8C-83A1-F6EECF244321}">
                <p14:modId xmlns:p14="http://schemas.microsoft.com/office/powerpoint/2010/main" val="678008424"/>
              </p:ext>
            </p:extLst>
          </p:nvPr>
        </p:nvGraphicFramePr>
        <p:xfrm>
          <a:off x="10800556" y="3421541"/>
          <a:ext cx="7620001" cy="3850317"/>
        </p:xfrm>
        <a:graphic>
          <a:graphicData uri="http://schemas.openxmlformats.org/drawingml/2006/table">
            <a:tbl>
              <a:tblPr firstRow="1" bandRow="1">
                <a:tableStyleId>{5C22544A-7EE6-4342-B048-85BDC9FD1C3A}</a:tableStyleId>
              </a:tblPr>
              <a:tblGrid>
                <a:gridCol w="1005552">
                  <a:extLst>
                    <a:ext uri="{9D8B030D-6E8A-4147-A177-3AD203B41FA5}">
                      <a16:colId xmlns:a16="http://schemas.microsoft.com/office/drawing/2014/main" val="365167445"/>
                    </a:ext>
                  </a:extLst>
                </a:gridCol>
                <a:gridCol w="1298419">
                  <a:extLst>
                    <a:ext uri="{9D8B030D-6E8A-4147-A177-3AD203B41FA5}">
                      <a16:colId xmlns:a16="http://schemas.microsoft.com/office/drawing/2014/main" val="2629635813"/>
                    </a:ext>
                  </a:extLst>
                </a:gridCol>
                <a:gridCol w="1021092">
                  <a:extLst>
                    <a:ext uri="{9D8B030D-6E8A-4147-A177-3AD203B41FA5}">
                      <a16:colId xmlns:a16="http://schemas.microsoft.com/office/drawing/2014/main" val="2354896819"/>
                    </a:ext>
                  </a:extLst>
                </a:gridCol>
                <a:gridCol w="1174100">
                  <a:extLst>
                    <a:ext uri="{9D8B030D-6E8A-4147-A177-3AD203B41FA5}">
                      <a16:colId xmlns:a16="http://schemas.microsoft.com/office/drawing/2014/main" val="3223017324"/>
                    </a:ext>
                  </a:extLst>
                </a:gridCol>
                <a:gridCol w="1530322">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000"/>
                        <a:t>Tên</a:t>
                      </a:r>
                    </a:p>
                  </a:txBody>
                  <a:tcPr/>
                </a:tc>
                <a:tc>
                  <a:txBody>
                    <a:bodyPr/>
                    <a:lstStyle/>
                    <a:p>
                      <a:r>
                        <a:rPr lang="en-US" sz="2000"/>
                        <a:t>Màu tóc</a:t>
                      </a:r>
                    </a:p>
                  </a:txBody>
                  <a:tcPr/>
                </a:tc>
                <a:tc>
                  <a:txBody>
                    <a:bodyPr/>
                    <a:lstStyle/>
                    <a:p>
                      <a:r>
                        <a:rPr lang="en-US" sz="2000"/>
                        <a:t>C.cao</a:t>
                      </a:r>
                    </a:p>
                  </a:txBody>
                  <a:tcPr/>
                </a:tc>
                <a:tc>
                  <a:txBody>
                    <a:bodyPr/>
                    <a:lstStyle/>
                    <a:p>
                      <a:r>
                        <a:rPr lang="en-US" sz="2000"/>
                        <a:t>C.nặng</a:t>
                      </a:r>
                    </a:p>
                  </a:txBody>
                  <a:tcPr/>
                </a:tc>
                <a:tc>
                  <a:txBody>
                    <a:bodyPr/>
                    <a:lstStyle/>
                    <a:p>
                      <a:r>
                        <a:rPr lang="en-US" sz="2000"/>
                        <a:t>Dùng kem</a:t>
                      </a:r>
                    </a:p>
                  </a:txBody>
                  <a:tcPr/>
                </a:tc>
                <a:tc>
                  <a:txBody>
                    <a:bodyPr/>
                    <a:lstStyle/>
                    <a:p>
                      <a:r>
                        <a:rPr lang="en-US" sz="2000"/>
                        <a:t>Kết quả</a:t>
                      </a:r>
                    </a:p>
                  </a:txBody>
                  <a:tcPr/>
                </a:tc>
                <a:extLst>
                  <a:ext uri="{0D108BD9-81ED-4DB2-BD59-A6C34878D82A}">
                    <a16:rowId xmlns:a16="http://schemas.microsoft.com/office/drawing/2014/main" val="2160092706"/>
                  </a:ext>
                </a:extLst>
              </a:tr>
              <a:tr h="427813">
                <a:tc>
                  <a:txBody>
                    <a:bodyPr/>
                    <a:lstStyle/>
                    <a:p>
                      <a:r>
                        <a:rPr lang="en-US" sz="2000"/>
                        <a:t>Sarah</a:t>
                      </a:r>
                    </a:p>
                  </a:txBody>
                  <a:tcPr/>
                </a:tc>
                <a:tc>
                  <a:txBody>
                    <a:bodyPr/>
                    <a:lstStyle/>
                    <a:p>
                      <a:r>
                        <a:rPr lang="en-US" sz="2000"/>
                        <a:t>Vàng</a:t>
                      </a:r>
                    </a:p>
                  </a:txBody>
                  <a:tcPr/>
                </a:tc>
                <a:tc>
                  <a:txBody>
                    <a:bodyPr/>
                    <a:lstStyle/>
                    <a:p>
                      <a:r>
                        <a:rPr lang="en-US" sz="2000"/>
                        <a:t>TB</a:t>
                      </a:r>
                    </a:p>
                  </a:txBody>
                  <a:tcPr/>
                </a:tc>
                <a:tc>
                  <a:txBody>
                    <a:bodyPr/>
                    <a:lstStyle/>
                    <a:p>
                      <a:r>
                        <a:rPr lang="en-US" sz="2000"/>
                        <a:t>Nhẹ</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574054749"/>
                  </a:ext>
                </a:extLst>
              </a:tr>
              <a:tr h="427813">
                <a:tc>
                  <a:txBody>
                    <a:bodyPr/>
                    <a:lstStyle/>
                    <a:p>
                      <a:r>
                        <a:rPr lang="en-US" sz="2000"/>
                        <a:t>Dana</a:t>
                      </a:r>
                    </a:p>
                  </a:txBody>
                  <a:tcPr/>
                </a:tc>
                <a:tc>
                  <a:txBody>
                    <a:bodyPr/>
                    <a:lstStyle/>
                    <a:p>
                      <a:r>
                        <a:rPr lang="en-US" sz="2000"/>
                        <a:t>Vàng</a:t>
                      </a:r>
                    </a:p>
                  </a:txBody>
                  <a:tcPr/>
                </a:tc>
                <a:tc>
                  <a:txBody>
                    <a:bodyPr/>
                    <a:lstStyle/>
                    <a:p>
                      <a:r>
                        <a:rPr lang="en-US" sz="2000"/>
                        <a:t>Cao</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073760113"/>
                  </a:ext>
                </a:extLst>
              </a:tr>
              <a:tr h="427813">
                <a:tc>
                  <a:txBody>
                    <a:bodyPr/>
                    <a:lstStyle/>
                    <a:p>
                      <a:r>
                        <a:rPr lang="en-US" sz="2000"/>
                        <a:t>Alex</a:t>
                      </a:r>
                    </a:p>
                  </a:txBody>
                  <a:tcPr/>
                </a:tc>
                <a:tc>
                  <a:txBody>
                    <a:bodyPr/>
                    <a:lstStyle/>
                    <a:p>
                      <a:r>
                        <a:rPr lang="en-US" sz="2000"/>
                        <a:t>Nâu</a:t>
                      </a:r>
                    </a:p>
                  </a:txBody>
                  <a:tcPr/>
                </a:tc>
                <a:tc>
                  <a:txBody>
                    <a:bodyPr/>
                    <a:lstStyle/>
                    <a:p>
                      <a:r>
                        <a:rPr lang="en-US" sz="2000"/>
                        <a:t>Thấp</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911475653"/>
                  </a:ext>
                </a:extLst>
              </a:tr>
              <a:tr h="427813">
                <a:tc>
                  <a:txBody>
                    <a:bodyPr/>
                    <a:lstStyle/>
                    <a:p>
                      <a:r>
                        <a:rPr lang="en-US" sz="2000"/>
                        <a:t>Amie</a:t>
                      </a:r>
                    </a:p>
                  </a:txBody>
                  <a:tcPr/>
                </a:tc>
                <a:tc>
                  <a:txBody>
                    <a:bodyPr/>
                    <a:lstStyle/>
                    <a:p>
                      <a:r>
                        <a:rPr lang="en-US" sz="2000"/>
                        <a:t>Vàng</a:t>
                      </a:r>
                    </a:p>
                  </a:txBody>
                  <a:tcPr/>
                </a:tc>
                <a:tc>
                  <a:txBody>
                    <a:bodyPr/>
                    <a:lstStyle/>
                    <a:p>
                      <a:r>
                        <a:rPr lang="en-US" sz="2000"/>
                        <a:t>Thấp</a:t>
                      </a:r>
                    </a:p>
                  </a:txBody>
                  <a:tcPr/>
                </a:tc>
                <a:tc>
                  <a:txBody>
                    <a:bodyPr/>
                    <a:lstStyle/>
                    <a:p>
                      <a:r>
                        <a:rPr lang="en-US" sz="2000"/>
                        <a:t>TB</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1148718299"/>
                  </a:ext>
                </a:extLst>
              </a:tr>
              <a:tr h="427813">
                <a:tc>
                  <a:txBody>
                    <a:bodyPr/>
                    <a:lstStyle/>
                    <a:p>
                      <a:r>
                        <a:rPr lang="en-US" sz="2000"/>
                        <a:t>Emilie</a:t>
                      </a:r>
                    </a:p>
                  </a:txBody>
                  <a:tcPr/>
                </a:tc>
                <a:tc>
                  <a:txBody>
                    <a:bodyPr/>
                    <a:lstStyle/>
                    <a:p>
                      <a:r>
                        <a:rPr lang="en-US" sz="2000"/>
                        <a:t>Đỏ</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2534546303"/>
                  </a:ext>
                </a:extLst>
              </a:tr>
              <a:tr h="427813">
                <a:tc>
                  <a:txBody>
                    <a:bodyPr/>
                    <a:lstStyle/>
                    <a:p>
                      <a:r>
                        <a:rPr lang="en-US" sz="2000"/>
                        <a:t>Peter</a:t>
                      </a:r>
                    </a:p>
                  </a:txBody>
                  <a:tcPr/>
                </a:tc>
                <a:tc>
                  <a:txBody>
                    <a:bodyPr/>
                    <a:lstStyle/>
                    <a:p>
                      <a:r>
                        <a:rPr lang="en-US" sz="2000"/>
                        <a:t>Nâu</a:t>
                      </a:r>
                    </a:p>
                  </a:txBody>
                  <a:tcPr/>
                </a:tc>
                <a:tc>
                  <a:txBody>
                    <a:bodyPr/>
                    <a:lstStyle/>
                    <a:p>
                      <a:r>
                        <a:rPr lang="en-US" sz="2000"/>
                        <a:t>Cao</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265291067"/>
                  </a:ext>
                </a:extLst>
              </a:tr>
              <a:tr h="427813">
                <a:tc>
                  <a:txBody>
                    <a:bodyPr/>
                    <a:lstStyle/>
                    <a:p>
                      <a:r>
                        <a:rPr lang="en-US" sz="2000"/>
                        <a:t>John</a:t>
                      </a:r>
                    </a:p>
                  </a:txBody>
                  <a:tcPr/>
                </a:tc>
                <a:tc>
                  <a:txBody>
                    <a:bodyPr/>
                    <a:lstStyle/>
                    <a:p>
                      <a:r>
                        <a:rPr lang="en-US" sz="2000"/>
                        <a:t>Nâu</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3219602654"/>
                  </a:ext>
                </a:extLst>
              </a:tr>
              <a:tr h="427813">
                <a:tc>
                  <a:txBody>
                    <a:bodyPr/>
                    <a:lstStyle/>
                    <a:p>
                      <a:r>
                        <a:rPr lang="en-US" sz="2000"/>
                        <a:t>Kartie</a:t>
                      </a:r>
                    </a:p>
                  </a:txBody>
                  <a:tcPr/>
                </a:tc>
                <a:tc>
                  <a:txBody>
                    <a:bodyPr/>
                    <a:lstStyle/>
                    <a:p>
                      <a:r>
                        <a:rPr lang="en-US" sz="2000"/>
                        <a:t>Vàng</a:t>
                      </a:r>
                    </a:p>
                  </a:txBody>
                  <a:tcPr/>
                </a:tc>
                <a:tc>
                  <a:txBody>
                    <a:bodyPr/>
                    <a:lstStyle/>
                    <a:p>
                      <a:r>
                        <a:rPr lang="en-US" sz="2000"/>
                        <a:t>Thấp</a:t>
                      </a:r>
                    </a:p>
                  </a:txBody>
                  <a:tcPr/>
                </a:tc>
                <a:tc>
                  <a:txBody>
                    <a:bodyPr/>
                    <a:lstStyle/>
                    <a:p>
                      <a:r>
                        <a:rPr lang="en-US" sz="2000"/>
                        <a:t>Nhẹ</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960715112"/>
                  </a:ext>
                </a:extLst>
              </a:tr>
            </a:tbl>
          </a:graphicData>
        </a:graphic>
      </p:graphicFrame>
      <p:sp>
        <p:nvSpPr>
          <p:cNvPr id="8" name="object 20">
            <a:extLst>
              <a:ext uri="{FF2B5EF4-FFF2-40B4-BE49-F238E27FC236}">
                <a16:creationId xmlns:a16="http://schemas.microsoft.com/office/drawing/2014/main" id="{44B592CF-863A-C0B7-C92A-680DB84C0501}"/>
              </a:ext>
            </a:extLst>
          </p:cNvPr>
          <p:cNvSpPr txBox="1"/>
          <p:nvPr/>
        </p:nvSpPr>
        <p:spPr>
          <a:xfrm>
            <a:off x="11181556" y="8026428"/>
            <a:ext cx="7239001" cy="1876476"/>
          </a:xfrm>
          <a:prstGeom prst="rect">
            <a:avLst/>
          </a:prstGeom>
        </p:spPr>
        <p:txBody>
          <a:bodyPr vert="horz" wrap="square" lIns="0" tIns="12700" rIns="0" bIns="0" rtlCol="0">
            <a:spAutoFit/>
          </a:bodyPr>
          <a:lstStyle/>
          <a:p>
            <a:pPr marL="12065" marR="5080" algn="just">
              <a:lnSpc>
                <a:spcPct val="130000"/>
              </a:lnSpc>
            </a:pPr>
            <a:r>
              <a:rPr lang="en-US" sz="3200" kern="0"/>
              <a:t>Xây dựng cây định danh bằng giải thuật ILA cho kết quả rám nắng với bảng dữ liệu sau</a:t>
            </a:r>
          </a:p>
        </p:txBody>
      </p:sp>
    </p:spTree>
    <p:extLst>
      <p:ext uri="{BB962C8B-B14F-4D97-AF65-F5344CB8AC3E}">
        <p14:creationId xmlns:p14="http://schemas.microsoft.com/office/powerpoint/2010/main" val="363545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Từ bảng dữ liệu có thể nhận ra số thuộc tính quyết định: n=2 nên tách thành 2 bảng con</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5" name="Table 4">
            <a:extLst>
              <a:ext uri="{FF2B5EF4-FFF2-40B4-BE49-F238E27FC236}">
                <a16:creationId xmlns:a16="http://schemas.microsoft.com/office/drawing/2014/main" id="{6E740367-037C-2A0F-AEA0-17C02AC9077B}"/>
              </a:ext>
            </a:extLst>
          </p:cNvPr>
          <p:cNvGraphicFramePr>
            <a:graphicFrameLocks noGrp="1"/>
          </p:cNvGraphicFramePr>
          <p:nvPr>
            <p:extLst>
              <p:ext uri="{D42A27DB-BD31-4B8C-83A1-F6EECF244321}">
                <p14:modId xmlns:p14="http://schemas.microsoft.com/office/powerpoint/2010/main" val="3751472164"/>
              </p:ext>
            </p:extLst>
          </p:nvPr>
        </p:nvGraphicFramePr>
        <p:xfrm>
          <a:off x="9988707" y="3424968"/>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18782564"/>
              </p:ext>
            </p:extLst>
          </p:nvPr>
        </p:nvGraphicFramePr>
        <p:xfrm>
          <a:off x="788407" y="4302679"/>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sp>
        <p:nvSpPr>
          <p:cNvPr id="7" name="object 20">
            <a:extLst>
              <a:ext uri="{FF2B5EF4-FFF2-40B4-BE49-F238E27FC236}">
                <a16:creationId xmlns:a16="http://schemas.microsoft.com/office/drawing/2014/main" id="{9322A4EB-5DF7-0574-0804-05284BA179A8}"/>
              </a:ext>
            </a:extLst>
          </p:cNvPr>
          <p:cNvSpPr txBox="1"/>
          <p:nvPr/>
        </p:nvSpPr>
        <p:spPr>
          <a:xfrm>
            <a:off x="818356"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1</a:t>
            </a:r>
            <a:endParaRPr lang="vi-VN" sz="3600" kern="0"/>
          </a:p>
        </p:txBody>
      </p:sp>
      <p:sp>
        <p:nvSpPr>
          <p:cNvPr id="8" name="object 20">
            <a:extLst>
              <a:ext uri="{FF2B5EF4-FFF2-40B4-BE49-F238E27FC236}">
                <a16:creationId xmlns:a16="http://schemas.microsoft.com/office/drawing/2014/main" id="{3295B5BD-A4FA-D081-B1B8-4CCCCEC49313}"/>
              </a:ext>
            </a:extLst>
          </p:cNvPr>
          <p:cNvSpPr txBox="1"/>
          <p:nvPr/>
        </p:nvSpPr>
        <p:spPr>
          <a:xfrm>
            <a:off x="9968863"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2</a:t>
            </a:r>
            <a:endParaRPr lang="vi-VN" sz="3600" kern="0"/>
          </a:p>
        </p:txBody>
      </p:sp>
      <p:sp>
        <p:nvSpPr>
          <p:cNvPr id="9" name="object 20">
            <a:extLst>
              <a:ext uri="{FF2B5EF4-FFF2-40B4-BE49-F238E27FC236}">
                <a16:creationId xmlns:a16="http://schemas.microsoft.com/office/drawing/2014/main" id="{83607B74-C2D0-2244-797F-FCF63D580088}"/>
              </a:ext>
            </a:extLst>
          </p:cNvPr>
          <p:cNvSpPr txBox="1"/>
          <p:nvPr/>
        </p:nvSpPr>
        <p:spPr>
          <a:xfrm>
            <a:off x="818356" y="7890508"/>
            <a:ext cx="16916400" cy="741934"/>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Thuộc tính kết quả (mục tiêu) có thể bỏ qua trong quá trình xét</a:t>
            </a:r>
            <a:endParaRPr lang="vi-VN" sz="3600" kern="0"/>
          </a:p>
        </p:txBody>
      </p:sp>
    </p:spTree>
    <p:extLst>
      <p:ext uri="{BB962C8B-B14F-4D97-AF65-F5344CB8AC3E}">
        <p14:creationId xmlns:p14="http://schemas.microsoft.com/office/powerpoint/2010/main" val="229887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màu tóc</a:t>
            </a:r>
          </a:p>
          <a:p>
            <a:pPr marL="1497965" marR="5080" lvl="2" indent="-571500" algn="just">
              <a:lnSpc>
                <a:spcPct val="130000"/>
              </a:lnSpc>
              <a:buFont typeface="Arial" panose="020B0604020202020204" pitchFamily="34" charset="0"/>
              <a:buChar char="•"/>
            </a:pPr>
            <a:r>
              <a:rPr lang="en-US" sz="3600" kern="0"/>
              <a:t>vàng (bảng 1 và 2 đều có): 0</a:t>
            </a:r>
          </a:p>
          <a:p>
            <a:pPr marL="1497965" marR="5080" lvl="2" indent="-571500" algn="just">
              <a:lnSpc>
                <a:spcPct val="130000"/>
              </a:lnSpc>
              <a:buFont typeface="Arial" panose="020B0604020202020204" pitchFamily="34" charset="0"/>
              <a:buChar char="•"/>
            </a:pPr>
            <a:r>
              <a:rPr lang="en-US" sz="3600" kern="0"/>
              <a:t>đỏ (bảng 1 có, bảng 2 không): 1</a:t>
            </a:r>
          </a:p>
          <a:p>
            <a:pPr marL="583565" marR="5080" indent="-571500" algn="just">
              <a:lnSpc>
                <a:spcPct val="130000"/>
              </a:lnSpc>
              <a:buFont typeface="Arial" panose="020B0604020202020204" pitchFamily="34" charset="0"/>
              <a:buChar char="•"/>
            </a:pPr>
            <a:r>
              <a:rPr lang="en-US" sz="4000" kern="0"/>
              <a:t>Xét thuộc tính: chiều cao</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thấp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541225819"/>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08121648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extLst>
              <p:ext uri="{D42A27DB-BD31-4B8C-83A1-F6EECF244321}">
                <p14:modId xmlns:p14="http://schemas.microsoft.com/office/powerpoint/2010/main" val="1432208337"/>
              </p:ext>
            </p:extLst>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3691329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cân nặng</a:t>
            </a:r>
          </a:p>
          <a:p>
            <a:pPr marL="1497965" marR="5080" lvl="2" indent="-571500" algn="just">
              <a:lnSpc>
                <a:spcPct val="130000"/>
              </a:lnSpc>
              <a:buFont typeface="Arial" panose="020B0604020202020204" pitchFamily="34" charset="0"/>
              <a:buChar char="•"/>
            </a:pPr>
            <a:r>
              <a:rPr lang="en-US" sz="3600" kern="0"/>
              <a:t>nhẹ (bảng 1 và 2 đều có): 0</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nặng (bảng 1 và 2 đều có): 0</a:t>
            </a:r>
          </a:p>
          <a:p>
            <a:pPr marL="583565" marR="5080" indent="-571500" algn="just">
              <a:lnSpc>
                <a:spcPct val="130000"/>
              </a:lnSpc>
              <a:buFont typeface="Arial" panose="020B0604020202020204" pitchFamily="34" charset="0"/>
              <a:buChar char="•"/>
            </a:pPr>
            <a:r>
              <a:rPr lang="en-US" sz="4000" kern="0"/>
              <a:t>Xét thuộc tính: dùng kem</a:t>
            </a:r>
          </a:p>
          <a:p>
            <a:pPr marL="1497965" marR="5080" lvl="2" indent="-571500" algn="just">
              <a:lnSpc>
                <a:spcPct val="130000"/>
              </a:lnSpc>
              <a:buFont typeface="Arial" panose="020B0604020202020204" pitchFamily="34" charset="0"/>
              <a:buChar char="•"/>
            </a:pPr>
            <a:r>
              <a:rPr lang="en-US" sz="3600" kern="0"/>
              <a:t>không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48745925"/>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165399563"/>
              </p:ext>
            </p:extLst>
          </p:nvPr>
        </p:nvGraphicFramePr>
        <p:xfrm>
          <a:off x="10024425" y="4660900"/>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461500"/>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max=1: Đỏ {màu tóc}</a:t>
            </a:r>
            <a:endParaRPr lang="vi-VN" sz="3200" kern="0"/>
          </a:p>
        </p:txBody>
      </p:sp>
      <p:sp>
        <p:nvSpPr>
          <p:cNvPr id="8" name="object 20">
            <a:extLst>
              <a:ext uri="{FF2B5EF4-FFF2-40B4-BE49-F238E27FC236}">
                <a16:creationId xmlns:a16="http://schemas.microsoft.com/office/drawing/2014/main" id="{F3D69076-B2E0-6D38-175B-1D28909BEF10}"/>
              </a:ext>
            </a:extLst>
          </p:cNvPr>
          <p:cNvSpPr txBox="1"/>
          <p:nvPr/>
        </p:nvSpPr>
        <p:spPr>
          <a:xfrm>
            <a:off x="926802" y="9403977"/>
            <a:ext cx="8578353" cy="596125"/>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IF màu tóc = đỏ THEN kết quả = bị nám</a:t>
            </a:r>
            <a:endParaRPr lang="vi-VN" sz="2800" kern="0"/>
          </a:p>
        </p:txBody>
      </p:sp>
      <p:sp>
        <p:nvSpPr>
          <p:cNvPr id="10" name="object 20">
            <a:extLst>
              <a:ext uri="{FF2B5EF4-FFF2-40B4-BE49-F238E27FC236}">
                <a16:creationId xmlns:a16="http://schemas.microsoft.com/office/drawing/2014/main" id="{F09C865C-15E6-B1BB-7F9B-C2578CAE554E}"/>
              </a:ext>
            </a:extLst>
          </p:cNvPr>
          <p:cNvSpPr txBox="1"/>
          <p:nvPr/>
        </p:nvSpPr>
        <p:spPr>
          <a:xfrm>
            <a:off x="926802" y="1008457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đỏ</a:t>
            </a:r>
            <a:endParaRPr lang="vi-VN" sz="2800" strike="sngStrike" kern="0">
              <a:solidFill>
                <a:schemeClr val="tx1"/>
              </a:solidFill>
            </a:endParaRPr>
          </a:p>
        </p:txBody>
      </p:sp>
      <p:graphicFrame>
        <p:nvGraphicFramePr>
          <p:cNvPr id="11" name="Table 7">
            <a:extLst>
              <a:ext uri="{FF2B5EF4-FFF2-40B4-BE49-F238E27FC236}">
                <a16:creationId xmlns:a16="http://schemas.microsoft.com/office/drawing/2014/main" id="{9026A947-7EAC-FE57-8C15-6CC0A0BD9E73}"/>
              </a:ext>
            </a:extLst>
          </p:cNvPr>
          <p:cNvGraphicFramePr>
            <a:graphicFrameLocks noGrp="1"/>
          </p:cNvGraphicFramePr>
          <p:nvPr>
            <p:extLst>
              <p:ext uri="{D42A27DB-BD31-4B8C-83A1-F6EECF244321}">
                <p14:modId xmlns:p14="http://schemas.microsoft.com/office/powerpoint/2010/main" val="347355096"/>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967710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367526"/>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max=0: không có luật mới</a:t>
            </a:r>
            <a:endParaRPr lang="vi-VN" sz="3200" kern="0"/>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3364404590"/>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49173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bằng quy nạp: </a:t>
            </a:r>
            <a:r>
              <a:rPr lang="en-US" sz="4000" spc="-5">
                <a:cs typeface="Source Sans Pro Light"/>
              </a:rPr>
              <a:t>Hệ thống được cung cấp một tập các ví dụ và kết luận được rút ra từng ví dụ. Hệ liên tục lọc ra các luật và quan hệ nhằm xử lý từng ví dụ mới.</a:t>
            </a:r>
          </a:p>
          <a:p>
            <a:pPr marL="583565" marR="5080" indent="-571500" algn="just">
              <a:lnSpc>
                <a:spcPct val="130000"/>
              </a:lnSpc>
              <a:buFont typeface="Wingdings" panose="05000000000000000000" pitchFamily="2" charset="2"/>
              <a:buChar char="§"/>
            </a:pPr>
            <a:r>
              <a:rPr lang="en-US" sz="4000" b="1" spc="-5"/>
              <a:t>Học bằng tương tự: </a:t>
            </a:r>
            <a:r>
              <a:rPr lang="en-US" sz="4000" spc="-5"/>
              <a:t>Hệ thống được cung cấp đáp ứng đúng cho các tác vụ tương tự nhưng không giống nhau. Hệ thống cần làm thích ứng đáp ứng trước đó nhằm tạo ra một luật mới có khả năng áp dụng cho tình huống mới.</a:t>
            </a:r>
            <a:endParaRPr lang="en-US" sz="3600" spc="-5"/>
          </a:p>
          <a:p>
            <a:pPr marL="583565" marR="5080" indent="-571500" algn="just">
              <a:lnSpc>
                <a:spcPct val="130000"/>
              </a:lnSpc>
              <a:buFont typeface="Wingdings" panose="05000000000000000000" pitchFamily="2" charset="2"/>
              <a:buChar char="§"/>
            </a:pPr>
            <a:r>
              <a:rPr lang="en-US" sz="4000" b="1" spc="-5"/>
              <a:t>Học dựa trên giải thích: </a:t>
            </a:r>
            <a:r>
              <a:rPr lang="en-US" sz="4000" spc="-5"/>
              <a:t>Hệ thống phân tích tập các lời giải ví dụ nhằm ấn định khả năng đúng/sai và tạo ra các giải thích dùng để hướng dẫn cách giải bài toán trong tương lai.</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89121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7" name="Table 7">
            <a:extLst>
              <a:ext uri="{FF2B5EF4-FFF2-40B4-BE49-F238E27FC236}">
                <a16:creationId xmlns:a16="http://schemas.microsoft.com/office/drawing/2014/main" id="{7A972357-0B98-6598-3633-42CFA01E67E1}"/>
              </a:ext>
            </a:extLst>
          </p:cNvPr>
          <p:cNvGraphicFramePr>
            <a:graphicFrameLocks noGrp="1"/>
          </p:cNvGraphicFramePr>
          <p:nvPr>
            <p:extLst>
              <p:ext uri="{D42A27DB-BD31-4B8C-83A1-F6EECF244321}">
                <p14:modId xmlns:p14="http://schemas.microsoft.com/office/powerpoint/2010/main" val="786926744"/>
              </p:ext>
            </p:extLst>
          </p:nvPr>
        </p:nvGraphicFramePr>
        <p:xfrm>
          <a:off x="140653" y="6566930"/>
          <a:ext cx="4483406" cy="1557720"/>
        </p:xfrm>
        <a:graphic>
          <a:graphicData uri="http://schemas.openxmlformats.org/drawingml/2006/table">
            <a:tbl>
              <a:tblPr firstRow="1" bandRow="1">
                <a:tableStyleId>{93296810-A885-4BE3-A3E7-6D5BEEA58F35}</a:tableStyleId>
              </a:tblPr>
              <a:tblGrid>
                <a:gridCol w="2023365">
                  <a:extLst>
                    <a:ext uri="{9D8B030D-6E8A-4147-A177-3AD203B41FA5}">
                      <a16:colId xmlns:a16="http://schemas.microsoft.com/office/drawing/2014/main" val="1738675072"/>
                    </a:ext>
                  </a:extLst>
                </a:gridCol>
                <a:gridCol w="2460041">
                  <a:extLst>
                    <a:ext uri="{9D8B030D-6E8A-4147-A177-3AD203B41FA5}">
                      <a16:colId xmlns:a16="http://schemas.microsoft.com/office/drawing/2014/main" val="408359806"/>
                    </a:ext>
                  </a:extLst>
                </a:gridCol>
              </a:tblGrid>
              <a:tr h="370840">
                <a:tc gridSpan="2">
                  <a:txBody>
                    <a:bodyPr/>
                    <a:lstStyle/>
                    <a:p>
                      <a:pPr algn="ctr"/>
                      <a:r>
                        <a:rPr lang="en-US"/>
                        <a:t>{màu tóc, c.cao}</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thấp}</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8" name="Table 7">
            <a:extLst>
              <a:ext uri="{FF2B5EF4-FFF2-40B4-BE49-F238E27FC236}">
                <a16:creationId xmlns:a16="http://schemas.microsoft.com/office/drawing/2014/main" id="{461A6789-35FB-E43B-1F88-6557CC5691F5}"/>
              </a:ext>
            </a:extLst>
          </p:cNvPr>
          <p:cNvGraphicFramePr>
            <a:graphicFrameLocks noGrp="1"/>
          </p:cNvGraphicFramePr>
          <p:nvPr>
            <p:extLst>
              <p:ext uri="{D42A27DB-BD31-4B8C-83A1-F6EECF244321}">
                <p14:modId xmlns:p14="http://schemas.microsoft.com/office/powerpoint/2010/main" val="842732814"/>
              </p:ext>
            </p:extLst>
          </p:nvPr>
        </p:nvGraphicFramePr>
        <p:xfrm>
          <a:off x="132556" y="8381332"/>
          <a:ext cx="4438364" cy="1557720"/>
        </p:xfrm>
        <a:graphic>
          <a:graphicData uri="http://schemas.openxmlformats.org/drawingml/2006/table">
            <a:tbl>
              <a:tblPr firstRow="1" bandRow="1">
                <a:tableStyleId>{93296810-A885-4BE3-A3E7-6D5BEEA58F35}</a:tableStyleId>
              </a:tblPr>
              <a:tblGrid>
                <a:gridCol w="2103755">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{màu tóc,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nhẹ}</a:t>
                      </a:r>
                    </a:p>
                  </a:txBody>
                  <a:tcPr/>
                </a:tc>
                <a:extLst>
                  <a:ext uri="{0D108BD9-81ED-4DB2-BD59-A6C34878D82A}">
                    <a16:rowId xmlns:a16="http://schemas.microsoft.com/office/drawing/2014/main" val="1218358651"/>
                  </a:ext>
                </a:extLst>
              </a:tr>
              <a:tr h="370840">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0" name="Table 7">
            <a:extLst>
              <a:ext uri="{FF2B5EF4-FFF2-40B4-BE49-F238E27FC236}">
                <a16:creationId xmlns:a16="http://schemas.microsoft.com/office/drawing/2014/main" id="{AB9E04CB-2A60-A3E0-7A70-98CD31E25E95}"/>
              </a:ext>
            </a:extLst>
          </p:cNvPr>
          <p:cNvGraphicFramePr>
            <a:graphicFrameLocks noGrp="1"/>
          </p:cNvGraphicFramePr>
          <p:nvPr>
            <p:extLst>
              <p:ext uri="{D42A27DB-BD31-4B8C-83A1-F6EECF244321}">
                <p14:modId xmlns:p14="http://schemas.microsoft.com/office/powerpoint/2010/main" val="3367337907"/>
              </p:ext>
            </p:extLst>
          </p:nvPr>
        </p:nvGraphicFramePr>
        <p:xfrm>
          <a:off x="4687823" y="6566930"/>
          <a:ext cx="4898165" cy="1557720"/>
        </p:xfrm>
        <a:graphic>
          <a:graphicData uri="http://schemas.openxmlformats.org/drawingml/2006/table">
            <a:tbl>
              <a:tblPr firstRow="1" bandRow="1">
                <a:tableStyleId>{93296810-A885-4BE3-A3E7-6D5BEEA58F35}</a:tableStyleId>
              </a:tblPr>
              <a:tblGrid>
                <a:gridCol w="4898165">
                  <a:extLst>
                    <a:ext uri="{9D8B030D-6E8A-4147-A177-3AD203B41FA5}">
                      <a16:colId xmlns:a16="http://schemas.microsoft.com/office/drawing/2014/main" val="1738675072"/>
                    </a:ext>
                  </a:extLst>
                </a:gridCol>
              </a:tblGrid>
              <a:tr h="370840">
                <a:tc>
                  <a:txBody>
                    <a:bodyPr/>
                    <a:lstStyle/>
                    <a:p>
                      <a:pPr algn="ctr"/>
                      <a:r>
                        <a:rPr lang="en-US"/>
                        <a:t>{m.tóc, d.kem}</a:t>
                      </a:r>
                    </a:p>
                  </a:txBody>
                  <a:tcPr/>
                </a:tc>
                <a:extLst>
                  <a:ext uri="{0D108BD9-81ED-4DB2-BD59-A6C34878D82A}">
                    <a16:rowId xmlns:a16="http://schemas.microsoft.com/office/drawing/2014/main" val="2673037606"/>
                  </a:ext>
                </a:extLst>
              </a:tr>
              <a:tr h="370840">
                <a:tc>
                  <a:txBody>
                    <a:bodyPr/>
                    <a:lstStyle/>
                    <a:p>
                      <a:pPr algn="ctr"/>
                      <a:r>
                        <a:rPr lang="en-US"/>
                        <a:t>{vàng, không}</a:t>
                      </a:r>
                    </a:p>
                  </a:txBody>
                  <a:tcPr/>
                </a:tc>
                <a:extLst>
                  <a:ext uri="{0D108BD9-81ED-4DB2-BD59-A6C34878D82A}">
                    <a16:rowId xmlns:a16="http://schemas.microsoft.com/office/drawing/2014/main" val="1218358651"/>
                  </a:ext>
                </a:extLst>
              </a:tr>
              <a:tr h="370840">
                <a:tc>
                  <a:txBody>
                    <a:bodyPr/>
                    <a:lstStyle/>
                    <a:p>
                      <a:pPr algn="ctr"/>
                      <a:r>
                        <a:rPr lang="en-US"/>
                        <a:t>2 (2 bản ghi # vs bảng 2)</a:t>
                      </a:r>
                    </a:p>
                  </a:txBody>
                  <a:tcPr/>
                </a:tc>
                <a:extLst>
                  <a:ext uri="{0D108BD9-81ED-4DB2-BD59-A6C34878D82A}">
                    <a16:rowId xmlns:a16="http://schemas.microsoft.com/office/drawing/2014/main" val="1081957757"/>
                  </a:ext>
                </a:extLst>
              </a:tr>
            </a:tbl>
          </a:graphicData>
        </a:graphic>
      </p:graphicFrame>
      <p:graphicFrame>
        <p:nvGraphicFramePr>
          <p:cNvPr id="11" name="Table 10">
            <a:extLst>
              <a:ext uri="{FF2B5EF4-FFF2-40B4-BE49-F238E27FC236}">
                <a16:creationId xmlns:a16="http://schemas.microsoft.com/office/drawing/2014/main" id="{ABDCB004-3B9E-37A4-B154-834CA4712808}"/>
              </a:ext>
            </a:extLst>
          </p:cNvPr>
          <p:cNvGraphicFramePr>
            <a:graphicFrameLocks noGrp="1"/>
          </p:cNvGraphicFramePr>
          <p:nvPr>
            <p:extLst>
              <p:ext uri="{D42A27DB-BD31-4B8C-83A1-F6EECF244321}">
                <p14:modId xmlns:p14="http://schemas.microsoft.com/office/powerpoint/2010/main" val="4235195892"/>
              </p:ext>
            </p:extLst>
          </p:nvPr>
        </p:nvGraphicFramePr>
        <p:xfrm>
          <a:off x="4624058" y="8381332"/>
          <a:ext cx="4254807" cy="1557720"/>
        </p:xfrm>
        <a:graphic>
          <a:graphicData uri="http://schemas.openxmlformats.org/drawingml/2006/table">
            <a:tbl>
              <a:tblPr firstRow="1" bandRow="1">
                <a:tableStyleId>{93296810-A885-4BE3-A3E7-6D5BEEA58F35}</a:tableStyleId>
              </a:tblPr>
              <a:tblGrid>
                <a:gridCol w="1920198">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{chiều cao,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nhẹ}</a:t>
                      </a:r>
                    </a:p>
                  </a:txBody>
                  <a:tcPr/>
                </a:tc>
                <a:tc>
                  <a:txBody>
                    <a:bodyPr/>
                    <a:lstStyle/>
                    <a:p>
                      <a:pPr algn="ctr"/>
                      <a:r>
                        <a:rPr lang="en-US"/>
                        <a:t>{thấp, TB}</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3" name="Table 12">
            <a:extLst>
              <a:ext uri="{FF2B5EF4-FFF2-40B4-BE49-F238E27FC236}">
                <a16:creationId xmlns:a16="http://schemas.microsoft.com/office/drawing/2014/main" id="{A5514359-9308-5524-D814-002641AAB03E}"/>
              </a:ext>
            </a:extLst>
          </p:cNvPr>
          <p:cNvGraphicFramePr>
            <a:graphicFrameLocks noGrp="1"/>
          </p:cNvGraphicFramePr>
          <p:nvPr>
            <p:extLst>
              <p:ext uri="{D42A27DB-BD31-4B8C-83A1-F6EECF244321}">
                <p14:modId xmlns:p14="http://schemas.microsoft.com/office/powerpoint/2010/main" val="626835357"/>
              </p:ext>
            </p:extLst>
          </p:nvPr>
        </p:nvGraphicFramePr>
        <p:xfrm>
          <a:off x="8891258" y="8381332"/>
          <a:ext cx="5015935" cy="1557720"/>
        </p:xfrm>
        <a:graphic>
          <a:graphicData uri="http://schemas.openxmlformats.org/drawingml/2006/table">
            <a:tbl>
              <a:tblPr firstRow="1" bandRow="1">
                <a:tableStyleId>{93296810-A885-4BE3-A3E7-6D5BEEA58F35}</a:tableStyleId>
              </a:tblPr>
              <a:tblGrid>
                <a:gridCol w="2263696">
                  <a:extLst>
                    <a:ext uri="{9D8B030D-6E8A-4147-A177-3AD203B41FA5}">
                      <a16:colId xmlns:a16="http://schemas.microsoft.com/office/drawing/2014/main" val="1738675072"/>
                    </a:ext>
                  </a:extLst>
                </a:gridCol>
                <a:gridCol w="2752239">
                  <a:extLst>
                    <a:ext uri="{9D8B030D-6E8A-4147-A177-3AD203B41FA5}">
                      <a16:colId xmlns:a16="http://schemas.microsoft.com/office/drawing/2014/main" val="408359806"/>
                    </a:ext>
                  </a:extLst>
                </a:gridCol>
              </a:tblGrid>
              <a:tr h="370840">
                <a:tc gridSpan="2">
                  <a:txBody>
                    <a:bodyPr/>
                    <a:lstStyle/>
                    <a:p>
                      <a:pPr algn="ctr"/>
                      <a:r>
                        <a:rPr lang="en-US"/>
                        <a:t>{chiều cao,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{thấp,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graphicFrame>
        <p:nvGraphicFramePr>
          <p:cNvPr id="14" name="Table 13">
            <a:extLst>
              <a:ext uri="{FF2B5EF4-FFF2-40B4-BE49-F238E27FC236}">
                <a16:creationId xmlns:a16="http://schemas.microsoft.com/office/drawing/2014/main" id="{3197E829-FD26-935C-3E47-8086AD759676}"/>
              </a:ext>
            </a:extLst>
          </p:cNvPr>
          <p:cNvGraphicFramePr>
            <a:graphicFrameLocks noGrp="1"/>
          </p:cNvGraphicFramePr>
          <p:nvPr>
            <p:extLst>
              <p:ext uri="{D42A27DB-BD31-4B8C-83A1-F6EECF244321}">
                <p14:modId xmlns:p14="http://schemas.microsoft.com/office/powerpoint/2010/main" val="2796356794"/>
              </p:ext>
            </p:extLst>
          </p:nvPr>
        </p:nvGraphicFramePr>
        <p:xfrm>
          <a:off x="13920459" y="8381332"/>
          <a:ext cx="4957298" cy="1557720"/>
        </p:xfrm>
        <a:graphic>
          <a:graphicData uri="http://schemas.openxmlformats.org/drawingml/2006/table">
            <a:tbl>
              <a:tblPr firstRow="1" bandRow="1">
                <a:tableStyleId>{93296810-A885-4BE3-A3E7-6D5BEEA58F35}</a:tableStyleId>
              </a:tblPr>
              <a:tblGrid>
                <a:gridCol w="2237233">
                  <a:extLst>
                    <a:ext uri="{9D8B030D-6E8A-4147-A177-3AD203B41FA5}">
                      <a16:colId xmlns:a16="http://schemas.microsoft.com/office/drawing/2014/main" val="1738675072"/>
                    </a:ext>
                  </a:extLst>
                </a:gridCol>
                <a:gridCol w="2720065">
                  <a:extLst>
                    <a:ext uri="{9D8B030D-6E8A-4147-A177-3AD203B41FA5}">
                      <a16:colId xmlns:a16="http://schemas.microsoft.com/office/drawing/2014/main" val="408359806"/>
                    </a:ext>
                  </a:extLst>
                </a:gridCol>
              </a:tblGrid>
              <a:tr h="370840">
                <a:tc gridSpan="2">
                  <a:txBody>
                    <a:bodyPr/>
                    <a:lstStyle/>
                    <a:p>
                      <a:pPr algn="ctr"/>
                      <a:r>
                        <a:rPr lang="en-US"/>
                        <a:t>{c.nặng,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{nhẹ,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4223580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1971275406"/>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sngStrike"/>
                        <a:t>Sarah</a:t>
                      </a:r>
                    </a:p>
                  </a:txBody>
                  <a:tcPr/>
                </a:tc>
                <a:tc>
                  <a:txBody>
                    <a:bodyPr/>
                    <a:lstStyle/>
                    <a:p>
                      <a:r>
                        <a:rPr lang="en-US" sz="2400" strike="sngStrike"/>
                        <a:t>Vàng</a:t>
                      </a:r>
                    </a:p>
                  </a:txBody>
                  <a:tcPr/>
                </a:tc>
                <a:tc>
                  <a:txBody>
                    <a:bodyPr/>
                    <a:lstStyle/>
                    <a:p>
                      <a:r>
                        <a:rPr lang="en-US" sz="2400" strike="sngStrike"/>
                        <a:t>TB</a:t>
                      </a:r>
                    </a:p>
                  </a:txBody>
                  <a:tcPr/>
                </a:tc>
                <a:tc>
                  <a:txBody>
                    <a:bodyPr/>
                    <a:lstStyle/>
                    <a:p>
                      <a:r>
                        <a:rPr lang="en-US" sz="2400" strike="sngStrike"/>
                        <a:t>Nhẹ</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574054749"/>
                  </a:ext>
                </a:extLst>
              </a:tr>
              <a:tr h="427813">
                <a:tc>
                  <a:txBody>
                    <a:bodyPr/>
                    <a:lstStyle/>
                    <a:p>
                      <a:r>
                        <a:rPr lang="en-US" sz="2400" strike="sngStrike"/>
                        <a:t>Amie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(màu tóc, dùng kem) = {vàng, không}</a:t>
            </a:r>
            <a:endParaRPr lang="vi-VN" sz="3200" kern="0"/>
          </a:p>
        </p:txBody>
      </p:sp>
      <p:sp>
        <p:nvSpPr>
          <p:cNvPr id="12" name="object 20">
            <a:extLst>
              <a:ext uri="{FF2B5EF4-FFF2-40B4-BE49-F238E27FC236}">
                <a16:creationId xmlns:a16="http://schemas.microsoft.com/office/drawing/2014/main" id="{D05D92C6-E0F7-EB85-52C5-9D1FC03CD136}"/>
              </a:ext>
            </a:extLst>
          </p:cNvPr>
          <p:cNvSpPr txBox="1"/>
          <p:nvPr/>
        </p:nvSpPr>
        <p:spPr>
          <a:xfrm>
            <a:off x="926802" y="79855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Thêm luật vào R:</a:t>
            </a:r>
          </a:p>
          <a:p>
            <a:pPr marL="12065" marR="5080" algn="ctr">
              <a:lnSpc>
                <a:spcPct val="130000"/>
              </a:lnSpc>
            </a:pPr>
            <a:r>
              <a:rPr lang="en-US" sz="3200" kern="0"/>
              <a:t>IF màu tóc = vàng AND dùng kem = không THEN kết quả = bị nám</a:t>
            </a:r>
            <a:endParaRPr lang="vi-VN" sz="28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926802" y="1003655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vàng và dùng kem = không</a:t>
            </a:r>
            <a:endParaRPr lang="vi-VN" sz="2800" strike="sngStrike" kern="0">
              <a:solidFill>
                <a:schemeClr val="tx1"/>
              </a:solidFill>
            </a:endParaRPr>
          </a:p>
        </p:txBody>
      </p:sp>
    </p:spTree>
    <p:extLst>
      <p:ext uri="{BB962C8B-B14F-4D97-AF65-F5344CB8AC3E}">
        <p14:creationId xmlns:p14="http://schemas.microsoft.com/office/powerpoint/2010/main" val="2647484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 (sau khi hết dòng B1)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 tóc}, {c.cao},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61272994"/>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156861560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max=3:  (màu tóc)= {nâu} và (dùng kem) = {có}. Chọn màu tóc</a:t>
            </a:r>
            <a:endParaRPr lang="vi-VN" sz="32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nâu</a:t>
            </a:r>
            <a:endParaRPr lang="vi-VN" sz="2800" strike="sngStrike" kern="0">
              <a:solidFill>
                <a:schemeClr val="tx1"/>
              </a:solidFill>
            </a:endParaRPr>
          </a:p>
        </p:txBody>
      </p:sp>
      <p:graphicFrame>
        <p:nvGraphicFramePr>
          <p:cNvPr id="7" name="Table 7">
            <a:extLst>
              <a:ext uri="{FF2B5EF4-FFF2-40B4-BE49-F238E27FC236}">
                <a16:creationId xmlns:a16="http://schemas.microsoft.com/office/drawing/2014/main" id="{DDE53544-5845-1406-8751-623A7C3F3D21}"/>
              </a:ext>
            </a:extLst>
          </p:cNvPr>
          <p:cNvGraphicFramePr>
            <a:graphicFrameLocks noGrp="1"/>
          </p:cNvGraphicFramePr>
          <p:nvPr>
            <p:extLst>
              <p:ext uri="{D42A27DB-BD31-4B8C-83A1-F6EECF244321}">
                <p14:modId xmlns:p14="http://schemas.microsoft.com/office/powerpoint/2010/main" val="1631726337"/>
              </p:ext>
            </p:extLst>
          </p:nvPr>
        </p:nvGraphicFramePr>
        <p:xfrm>
          <a:off x="1147125" y="496649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nâu: 3 (số dòng </a:t>
                      </a:r>
                      <a:r>
                        <a:rPr lang="en-US">
                          <a:sym typeface="Symbol" panose="05050102010706020507" pitchFamily="18" charset="2"/>
                        </a:rPr>
                        <a:t></a:t>
                      </a:r>
                      <a:r>
                        <a:rPr lang="en-US"/>
                        <a:t>B1)</a:t>
                      </a:r>
                    </a:p>
                  </a:txBody>
                  <a:tcPr/>
                </a:tc>
                <a:tc>
                  <a:txBody>
                    <a:bodyPr/>
                    <a:lstStyle/>
                    <a:p>
                      <a:pPr algn="ctr"/>
                      <a:r>
                        <a:rPr lang="en-US"/>
                        <a:t>TB: 0</a:t>
                      </a:r>
                    </a:p>
                    <a:p>
                      <a:pPr algn="ctr"/>
                      <a:r>
                        <a:rPr lang="en-US"/>
                        <a:t>thấp: 0</a:t>
                      </a:r>
                    </a:p>
                    <a:p>
                      <a:pPr algn="ctr"/>
                      <a:r>
                        <a:rPr lang="en-US"/>
                        <a:t>cao: 2</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p>
                      <a:pPr algn="ctr"/>
                      <a:r>
                        <a:rPr lang="en-US"/>
                        <a:t>có: 3</a:t>
                      </a:r>
                    </a:p>
                  </a:txBody>
                  <a:tcPr/>
                </a:tc>
                <a:extLst>
                  <a:ext uri="{0D108BD9-81ED-4DB2-BD59-A6C34878D82A}">
                    <a16:rowId xmlns:a16="http://schemas.microsoft.com/office/drawing/2014/main" val="1081957757"/>
                  </a:ext>
                </a:extLst>
              </a:tr>
            </a:tbl>
          </a:graphicData>
        </a:graphic>
      </p:graphicFrame>
      <p:sp>
        <p:nvSpPr>
          <p:cNvPr id="8" name="object 20">
            <a:extLst>
              <a:ext uri="{FF2B5EF4-FFF2-40B4-BE49-F238E27FC236}">
                <a16:creationId xmlns:a16="http://schemas.microsoft.com/office/drawing/2014/main" id="{D8BD3D71-E2D6-47E7-4F3B-A5DF56EE89FB}"/>
              </a:ext>
            </a:extLst>
          </p:cNvPr>
          <p:cNvSpPr txBox="1"/>
          <p:nvPr/>
        </p:nvSpPr>
        <p:spPr>
          <a:xfrm>
            <a:off x="1133176" y="7140955"/>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màu tóc = nâu </a:t>
            </a:r>
          </a:p>
          <a:p>
            <a:pPr marL="12065" marR="5080" algn="ctr">
              <a:lnSpc>
                <a:spcPct val="130000"/>
              </a:lnSpc>
            </a:pPr>
            <a:r>
              <a:rPr lang="en-US" sz="3200" kern="0"/>
              <a:t>THEN kết quả = không bị nám</a:t>
            </a:r>
            <a:endParaRPr lang="vi-VN" sz="2800" kern="0"/>
          </a:p>
        </p:txBody>
      </p:sp>
    </p:spTree>
    <p:extLst>
      <p:ext uri="{BB962C8B-B14F-4D97-AF65-F5344CB8AC3E}">
        <p14:creationId xmlns:p14="http://schemas.microsoft.com/office/powerpoint/2010/main" val="358223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2486176252"/>
              </p:ext>
            </p:extLst>
          </p:nvPr>
        </p:nvGraphicFramePr>
        <p:xfrm>
          <a:off x="10040301" y="7842800"/>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txBody>
                  <a:tcPr/>
                </a:tc>
                <a:tc>
                  <a:txBody>
                    <a:bodyPr/>
                    <a:lstStyle/>
                    <a:p>
                      <a:pPr algn="ctr"/>
                      <a:r>
                        <a:rPr lang="en-US"/>
                        <a:t>có: 2</a:t>
                      </a:r>
                    </a:p>
                  </a:txBody>
                  <a:tcPr/>
                </a:tc>
                <a:extLst>
                  <a:ext uri="{0D108BD9-81ED-4DB2-BD59-A6C34878D82A}">
                    <a16:rowId xmlns:a16="http://schemas.microsoft.com/office/drawing/2014/main" val="1081957757"/>
                  </a:ext>
                </a:extLst>
              </a:tr>
            </a:tbl>
          </a:graphicData>
        </a:graphic>
      </p:graphicFrame>
      <p:graphicFrame>
        <p:nvGraphicFramePr>
          <p:cNvPr id="7" name="Table 6">
            <a:extLst>
              <a:ext uri="{FF2B5EF4-FFF2-40B4-BE49-F238E27FC236}">
                <a16:creationId xmlns:a16="http://schemas.microsoft.com/office/drawing/2014/main" id="{13126751-7B3C-20B6-C44B-AE188D261FC9}"/>
              </a:ext>
            </a:extLst>
          </p:cNvPr>
          <p:cNvGraphicFramePr>
            <a:graphicFrameLocks noGrp="1"/>
          </p:cNvGraphicFramePr>
          <p:nvPr>
            <p:extLst>
              <p:ext uri="{D42A27DB-BD31-4B8C-83A1-F6EECF244321}">
                <p14:modId xmlns:p14="http://schemas.microsoft.com/office/powerpoint/2010/main" val="947731621"/>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8" name="Table 7">
            <a:extLst>
              <a:ext uri="{FF2B5EF4-FFF2-40B4-BE49-F238E27FC236}">
                <a16:creationId xmlns:a16="http://schemas.microsoft.com/office/drawing/2014/main" id="{F35819ED-7499-8B9D-5651-697248134401}"/>
              </a:ext>
            </a:extLst>
          </p:cNvPr>
          <p:cNvGraphicFramePr>
            <a:graphicFrameLocks noGrp="1"/>
          </p:cNvGraphicFramePr>
          <p:nvPr>
            <p:extLst>
              <p:ext uri="{D42A27DB-BD31-4B8C-83A1-F6EECF244321}">
                <p14:modId xmlns:p14="http://schemas.microsoft.com/office/powerpoint/2010/main" val="3585771649"/>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strike="sngStrike"/>
                        <a:t>Tên</a:t>
                      </a:r>
                    </a:p>
                  </a:txBody>
                  <a:tcPr/>
                </a:tc>
                <a:tc>
                  <a:txBody>
                    <a:bodyPr/>
                    <a:lstStyle/>
                    <a:p>
                      <a:r>
                        <a:rPr lang="en-US" sz="2400" strike="sngStrike"/>
                        <a:t>Màu tóc</a:t>
                      </a:r>
                    </a:p>
                  </a:txBody>
                  <a:tcPr/>
                </a:tc>
                <a:tc>
                  <a:txBody>
                    <a:bodyPr/>
                    <a:lstStyle/>
                    <a:p>
                      <a:r>
                        <a:rPr lang="en-US" sz="2400" strike="sngStrike"/>
                        <a:t>C.cao</a:t>
                      </a:r>
                    </a:p>
                  </a:txBody>
                  <a:tcPr/>
                </a:tc>
                <a:tc>
                  <a:txBody>
                    <a:bodyPr/>
                    <a:lstStyle/>
                    <a:p>
                      <a:r>
                        <a:rPr lang="en-US" sz="2400" strike="sngStrike"/>
                        <a:t>C.nặng</a:t>
                      </a:r>
                    </a:p>
                  </a:txBody>
                  <a:tcPr/>
                </a:tc>
                <a:tc>
                  <a:txBody>
                    <a:bodyPr/>
                    <a:lstStyle/>
                    <a:p>
                      <a:r>
                        <a:rPr lang="en-US" sz="2400" strike="sngStrike"/>
                        <a:t>Dùng kem</a:t>
                      </a:r>
                    </a:p>
                  </a:txBody>
                  <a:tcPr/>
                </a:tc>
                <a:tc>
                  <a:txBody>
                    <a:bodyPr/>
                    <a:lstStyle/>
                    <a:p>
                      <a:r>
                        <a:rPr lang="en-US" sz="2400" strike="sngStrike"/>
                        <a:t>Kết quả</a:t>
                      </a:r>
                    </a:p>
                  </a:txBody>
                  <a:tcPr/>
                </a:tc>
                <a:extLst>
                  <a:ext uri="{0D108BD9-81ED-4DB2-BD59-A6C34878D82A}">
                    <a16:rowId xmlns:a16="http://schemas.microsoft.com/office/drawing/2014/main" val="2160092706"/>
                  </a:ext>
                </a:extLst>
              </a:tr>
              <a:tr h="427813">
                <a:tc>
                  <a:txBody>
                    <a:bodyPr/>
                    <a:lstStyle/>
                    <a:p>
                      <a:r>
                        <a:rPr lang="en-US" sz="2400" strike="sngStrike"/>
                        <a:t>Dana</a:t>
                      </a:r>
                    </a:p>
                  </a:txBody>
                  <a:tcPr/>
                </a:tc>
                <a:tc>
                  <a:txBody>
                    <a:bodyPr/>
                    <a:lstStyle/>
                    <a:p>
                      <a:r>
                        <a:rPr lang="en-US" sz="2400" strike="sngStrike"/>
                        <a:t>Vàng</a:t>
                      </a:r>
                    </a:p>
                  </a:txBody>
                  <a:tcPr/>
                </a:tc>
                <a:tc>
                  <a:txBody>
                    <a:bodyPr/>
                    <a:lstStyle/>
                    <a:p>
                      <a:r>
                        <a:rPr lang="en-US" sz="2400" strike="sngStrike"/>
                        <a:t>Cao</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strike="sngStrike"/>
                        <a:t>Kartie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Nhẹ</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960715112"/>
                  </a:ext>
                </a:extLst>
              </a:tr>
            </a:tbl>
          </a:graphicData>
        </a:graphic>
      </p:graphicFrame>
      <p:sp>
        <p:nvSpPr>
          <p:cNvPr id="10" name="object 20">
            <a:extLst>
              <a:ext uri="{FF2B5EF4-FFF2-40B4-BE49-F238E27FC236}">
                <a16:creationId xmlns:a16="http://schemas.microsoft.com/office/drawing/2014/main" id="{261D3125-A3FE-3CFD-9713-139068654C07}"/>
              </a:ext>
            </a:extLst>
          </p:cNvPr>
          <p:cNvSpPr txBox="1"/>
          <p:nvPr/>
        </p:nvSpPr>
        <p:spPr>
          <a:xfrm>
            <a:off x="9994603" y="9402071"/>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(dùng kem) = {có}</a:t>
            </a:r>
            <a:endParaRPr lang="vi-VN" sz="3200" kern="0"/>
          </a:p>
        </p:txBody>
      </p:sp>
      <p:sp>
        <p:nvSpPr>
          <p:cNvPr id="12" name="object 20">
            <a:extLst>
              <a:ext uri="{FF2B5EF4-FFF2-40B4-BE49-F238E27FC236}">
                <a16:creationId xmlns:a16="http://schemas.microsoft.com/office/drawing/2014/main" id="{D4B2AF54-B6AD-4DC7-CF37-046F155DB135}"/>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dùng kem= có</a:t>
            </a:r>
            <a:endParaRPr lang="vi-VN" sz="2800" strike="sngStrike" kern="0">
              <a:solidFill>
                <a:schemeClr val="tx1"/>
              </a:solidFill>
            </a:endParaRPr>
          </a:p>
        </p:txBody>
      </p:sp>
      <p:sp>
        <p:nvSpPr>
          <p:cNvPr id="13" name="object 20">
            <a:extLst>
              <a:ext uri="{FF2B5EF4-FFF2-40B4-BE49-F238E27FC236}">
                <a16:creationId xmlns:a16="http://schemas.microsoft.com/office/drawing/2014/main" id="{C1893C28-19A8-C5F4-F71A-57AE96F0F075}"/>
              </a:ext>
            </a:extLst>
          </p:cNvPr>
          <p:cNvSpPr txBox="1"/>
          <p:nvPr/>
        </p:nvSpPr>
        <p:spPr>
          <a:xfrm>
            <a:off x="1132214" y="73671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dùng kem = có </a:t>
            </a:r>
          </a:p>
          <a:p>
            <a:pPr marL="12065" marR="5080" algn="ctr">
              <a:lnSpc>
                <a:spcPct val="130000"/>
              </a:lnSpc>
            </a:pPr>
            <a:r>
              <a:rPr lang="en-US" sz="3200" kern="0"/>
              <a:t>THEN kết quả = không bị nám</a:t>
            </a:r>
            <a:endParaRPr lang="vi-VN" sz="2800" kern="0"/>
          </a:p>
        </p:txBody>
      </p:sp>
      <p:sp>
        <p:nvSpPr>
          <p:cNvPr id="14" name="object 20">
            <a:extLst>
              <a:ext uri="{FF2B5EF4-FFF2-40B4-BE49-F238E27FC236}">
                <a16:creationId xmlns:a16="http://schemas.microsoft.com/office/drawing/2014/main" id="{68752A53-B480-82CB-3C66-D77B7A6E8F8C}"/>
              </a:ext>
            </a:extLst>
          </p:cNvPr>
          <p:cNvSpPr txBox="1"/>
          <p:nvPr/>
        </p:nvSpPr>
        <p:spPr>
          <a:xfrm>
            <a:off x="926802" y="9403977"/>
            <a:ext cx="8578353" cy="593111"/>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Số dòng chưa đánh dấu bảng 2 = </a:t>
            </a:r>
            <a:r>
              <a:rPr lang="en-US" sz="3200" kern="0">
                <a:solidFill>
                  <a:schemeClr val="tx1"/>
                </a:solidFill>
                <a:sym typeface="Symbol" panose="05050102010706020507" pitchFamily="18" charset="2"/>
              </a:rPr>
              <a:t>: END</a:t>
            </a:r>
            <a:endParaRPr lang="vi-VN" sz="2800" kern="0">
              <a:solidFill>
                <a:schemeClr val="tx1"/>
              </a:solidFill>
            </a:endParaRPr>
          </a:p>
        </p:txBody>
      </p:sp>
    </p:spTree>
    <p:extLst>
      <p:ext uri="{BB962C8B-B14F-4D97-AF65-F5344CB8AC3E}">
        <p14:creationId xmlns:p14="http://schemas.microsoft.com/office/powerpoint/2010/main" val="3944357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stretch>
            <a:fillRect/>
          </a:stretch>
        </p:blipFill>
        <p:spPr>
          <a:xfrm>
            <a:off x="443014" y="2374900"/>
            <a:ext cx="8158041" cy="5624488"/>
          </a:xfrm>
          <a:prstGeom prst="rect">
            <a:avLst/>
          </a:prstGeom>
        </p:spPr>
      </p:pic>
      <p:pic>
        <p:nvPicPr>
          <p:cNvPr id="6" name="Picture 5">
            <a:extLst>
              <a:ext uri="{FF2B5EF4-FFF2-40B4-BE49-F238E27FC236}">
                <a16:creationId xmlns:a16="http://schemas.microsoft.com/office/drawing/2014/main" id="{43B46E07-7CBE-2794-2F3C-6CE07B15990B}"/>
              </a:ext>
            </a:extLst>
          </p:cNvPr>
          <p:cNvPicPr>
            <a:picLocks noChangeAspect="1"/>
          </p:cNvPicPr>
          <p:nvPr/>
        </p:nvPicPr>
        <p:blipFill>
          <a:blip r:embed="rId4"/>
          <a:stretch>
            <a:fillRect/>
          </a:stretch>
        </p:blipFill>
        <p:spPr>
          <a:xfrm>
            <a:off x="8743156" y="2376713"/>
            <a:ext cx="9982200" cy="5624488"/>
          </a:xfrm>
          <a:prstGeom prst="rect">
            <a:avLst/>
          </a:prstGeom>
        </p:spPr>
      </p:pic>
    </p:spTree>
    <p:extLst>
      <p:ext uri="{BB962C8B-B14F-4D97-AF65-F5344CB8AC3E}">
        <p14:creationId xmlns:p14="http://schemas.microsoft.com/office/powerpoint/2010/main" val="384259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014" y="2632991"/>
            <a:ext cx="8158041" cy="5108306"/>
          </a:xfrm>
          <a:prstGeom prst="rect">
            <a:avLst/>
          </a:prstGeom>
        </p:spPr>
      </p:pic>
      <p:pic>
        <p:nvPicPr>
          <p:cNvPr id="6" name="Picture 5">
            <a:extLst>
              <a:ext uri="{FF2B5EF4-FFF2-40B4-BE49-F238E27FC236}">
                <a16:creationId xmlns:a16="http://schemas.microsoft.com/office/drawing/2014/main" id="{43B46E07-7CBE-2794-2F3C-6CE07B1599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3156" y="2539721"/>
            <a:ext cx="9982200" cy="5298471"/>
          </a:xfrm>
          <a:prstGeom prst="rect">
            <a:avLst/>
          </a:prstGeom>
        </p:spPr>
      </p:pic>
    </p:spTree>
    <p:extLst>
      <p:ext uri="{BB962C8B-B14F-4D97-AF65-F5344CB8AC3E}">
        <p14:creationId xmlns:p14="http://schemas.microsoft.com/office/powerpoint/2010/main" val="2451694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9356" y="2527300"/>
            <a:ext cx="7243546" cy="7543800"/>
          </a:xfrm>
          <a:prstGeom prst="rect">
            <a:avLst/>
          </a:prstGeom>
        </p:spPr>
      </p:pic>
    </p:spTree>
    <p:extLst>
      <p:ext uri="{BB962C8B-B14F-4D97-AF65-F5344CB8AC3E}">
        <p14:creationId xmlns:p14="http://schemas.microsoft.com/office/powerpoint/2010/main" val="1290116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9107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toán Naïve Bayes là một thuật toán học có giám sát, dựa trên định lý Bayes và được sử dụng để giải các bài toán phân loại.</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 </a:t>
            </a:r>
            <a:r>
              <a:rPr lang="en-US" sz="4000" kern="0">
                <a:cs typeface="Source Sans Pro Light"/>
              </a:rPr>
              <a:t>Đ</a:t>
            </a:r>
            <a:r>
              <a:rPr lang="vi-VN" sz="4000" kern="0">
                <a:cs typeface="Source Sans Pro Light"/>
              </a:rPr>
              <a:t>ược sử dụng</a:t>
            </a:r>
            <a:r>
              <a:rPr lang="en-US" sz="4000" kern="0">
                <a:cs typeface="Source Sans Pro Light"/>
              </a:rPr>
              <a:t> </a:t>
            </a:r>
            <a:r>
              <a:rPr lang="vi-VN" sz="4000" kern="0">
                <a:cs typeface="Source Sans Pro Light"/>
              </a:rPr>
              <a:t>chủ yếu trong phân loại văn bản.</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Naïve Bayes Classifier là một trong những thuật toán Phân loại đơn giản và hiệu quả nhất giúp xây dựng các mô hình học máy nhanh có thể đưa ra dự đoán nhanh.</a:t>
            </a:r>
            <a:endParaRPr lang="en-US" sz="4000" kern="0">
              <a:cs typeface="Source Sans Pro Light"/>
            </a:endParaRPr>
          </a:p>
          <a:p>
            <a:pPr marL="1497965" marR="5080" lvl="2" indent="-571500" algn="just">
              <a:lnSpc>
                <a:spcPct val="130000"/>
              </a:lnSpc>
              <a:buFont typeface="Wingdings" panose="05000000000000000000" pitchFamily="2" charset="2"/>
              <a:buChar char="§"/>
            </a:pPr>
            <a:r>
              <a:rPr lang="vi-VN" sz="3600" kern="0"/>
              <a:t>Naïve: </a:t>
            </a:r>
            <a:r>
              <a:rPr lang="en-US" sz="3600" kern="0"/>
              <a:t>G</a:t>
            </a:r>
            <a:r>
              <a:rPr lang="vi-VN" sz="3600" kern="0"/>
              <a:t>iả định sự xuất hiện của một đặc điểm nào đó là độc lập với sự xuất hiện của các đặc điểm khác</a:t>
            </a:r>
            <a:r>
              <a:rPr lang="en-US" sz="3600" kern="0"/>
              <a:t> (độc lập ngẫu nhiên)</a:t>
            </a:r>
            <a:r>
              <a:rPr lang="vi-VN" sz="3600" kern="0"/>
              <a:t>. </a:t>
            </a:r>
            <a:endParaRPr lang="en-US" sz="3600" kern="0"/>
          </a:p>
          <a:p>
            <a:pPr marL="1497965" marR="5080" lvl="2" indent="-571500" algn="just">
              <a:lnSpc>
                <a:spcPct val="130000"/>
              </a:lnSpc>
              <a:buFont typeface="Wingdings" panose="05000000000000000000" pitchFamily="2" charset="2"/>
              <a:buChar char="§"/>
            </a:pPr>
            <a:r>
              <a:rPr lang="vi-VN" sz="3600" kern="0"/>
              <a:t>Bayes: Định lý Bayes</a:t>
            </a:r>
          </a:p>
        </p:txBody>
      </p:sp>
    </p:spTree>
    <p:extLst>
      <p:ext uri="{BB962C8B-B14F-4D97-AF65-F5344CB8AC3E}">
        <p14:creationId xmlns:p14="http://schemas.microsoft.com/office/powerpoint/2010/main" val="1427617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54243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Công thức:</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oMath>
                  </m:oMathPara>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(mưa, không mưa) khi biết X (ít mây, áp suất thấp, gió nam...)</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xác suất sảy ra nhãn X</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542432"/>
              </a:xfrm>
              <a:prstGeom prst="rect">
                <a:avLst/>
              </a:prstGeom>
              <a:blipFill>
                <a:blip r:embed="rId3"/>
                <a:stretch>
                  <a:fillRect l="-1622" t="-466" r="-1622" b="-3262"/>
                </a:stretch>
              </a:blipFill>
            </p:spPr>
            <p:txBody>
              <a:bodyPr/>
              <a:lstStyle/>
              <a:p>
                <a:r>
                  <a:rPr lang="en-US">
                    <a:noFill/>
                  </a:rPr>
                  <a:t> </a:t>
                </a:r>
              </a:p>
            </p:txBody>
          </p:sp>
        </mc:Fallback>
      </mc:AlternateContent>
    </p:spTree>
    <p:extLst>
      <p:ext uri="{BB962C8B-B14F-4D97-AF65-F5344CB8AC3E}">
        <p14:creationId xmlns:p14="http://schemas.microsoft.com/office/powerpoint/2010/main" val="1896758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46879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a:t>
                </a:r>
              </a:p>
              <a:p>
                <a:pPr marL="583565" marR="5080" indent="-571500" algn="just">
                  <a:lnSpc>
                    <a:spcPct val="130000"/>
                  </a:lnSpc>
                  <a:buFont typeface="Wingdings" panose="05000000000000000000" pitchFamily="2" charset="2"/>
                  <a:buChar char="§"/>
                </a:pPr>
                <a:r>
                  <a:rPr lang="en-US" sz="3600" kern="0"/>
                  <a:t>Bước 2: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a:t>
                </a:r>
                <a:endParaRPr lang="vi-VN" sz="3200" kern="0"/>
              </a:p>
              <a:p>
                <a:pPr marL="583565" marR="5080" indent="-571500" algn="just">
                  <a:lnSpc>
                    <a:spcPct val="130000"/>
                  </a:lnSpc>
                  <a:buFont typeface="Wingdings" panose="05000000000000000000" pitchFamily="2" charset="2"/>
                  <a:buChar char="§"/>
                </a:pPr>
                <a:r>
                  <a:rPr lang="en-US" sz="3600" kern="0"/>
                  <a:t>Bước 3: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p>
              <a:p>
                <a:pPr marL="12065" marR="5080" algn="just">
                  <a:lnSpc>
                    <a:spcPct val="130000"/>
                  </a:lnSpc>
                </a:pPr>
                <a:r>
                  <a:rPr lang="en-US" sz="3600" kern="0"/>
                  <a:t>	 xác suất sảy C khi biết X </a:t>
                </a:r>
                <a:endParaRPr lang="vi-VN"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4687950"/>
              </a:xfrm>
              <a:prstGeom prst="rect">
                <a:avLst/>
              </a:prstGeom>
              <a:blipFill>
                <a:blip r:embed="rId3"/>
                <a:stretch>
                  <a:fillRect l="-1622" t="-650" r="-1802" b="-494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089603537"/>
              </p:ext>
            </p:extLst>
          </p:nvPr>
        </p:nvGraphicFramePr>
        <p:xfrm>
          <a:off x="8052735" y="3567163"/>
          <a:ext cx="10520221" cy="6001419"/>
        </p:xfrm>
        <a:graphic>
          <a:graphicData uri="http://schemas.openxmlformats.org/drawingml/2006/table">
            <a:tbl>
              <a:tblPr>
                <a:tableStyleId>{BDBED569-4797-4DF1-A0F4-6AAB3CD982D8}</a:tableStyleId>
              </a:tblPr>
              <a:tblGrid>
                <a:gridCol w="2319338">
                  <a:extLst>
                    <a:ext uri="{9D8B030D-6E8A-4147-A177-3AD203B41FA5}">
                      <a16:colId xmlns:a16="http://schemas.microsoft.com/office/drawing/2014/main" val="1170831559"/>
                    </a:ext>
                  </a:extLst>
                </a:gridCol>
                <a:gridCol w="1308100">
                  <a:extLst>
                    <a:ext uri="{9D8B030D-6E8A-4147-A177-3AD203B41FA5}">
                      <a16:colId xmlns:a16="http://schemas.microsoft.com/office/drawing/2014/main" val="1276850152"/>
                    </a:ext>
                  </a:extLst>
                </a:gridCol>
                <a:gridCol w="2368550">
                  <a:extLst>
                    <a:ext uri="{9D8B030D-6E8A-4147-A177-3AD203B41FA5}">
                      <a16:colId xmlns:a16="http://schemas.microsoft.com/office/drawing/2014/main" val="646984356"/>
                    </a:ext>
                  </a:extLst>
                </a:gridCol>
                <a:gridCol w="1475101">
                  <a:extLst>
                    <a:ext uri="{9D8B030D-6E8A-4147-A177-3AD203B41FA5}">
                      <a16:colId xmlns:a16="http://schemas.microsoft.com/office/drawing/2014/main" val="1316468677"/>
                    </a:ext>
                  </a:extLst>
                </a:gridCol>
                <a:gridCol w="3049132">
                  <a:extLst>
                    <a:ext uri="{9D8B030D-6E8A-4147-A177-3AD203B41FA5}">
                      <a16:colId xmlns:a16="http://schemas.microsoft.com/office/drawing/2014/main" val="2752626751"/>
                    </a:ext>
                  </a:extLst>
                </a:gridCol>
              </a:tblGrid>
              <a:tr h="721154">
                <a:tc>
                  <a:txBody>
                    <a:bodyPr/>
                    <a:lstStyle/>
                    <a:p>
                      <a:pPr algn="ctr" fontAlgn="b"/>
                      <a:r>
                        <a:rPr lang="vi-VN" sz="3600" b="1" u="none" strike="noStrike">
                          <a:effectLst/>
                        </a:rPr>
                        <a:t>Đối tượng</a:t>
                      </a:r>
                      <a:endParaRPr lang="vi-VN"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Mây</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Áp suất</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Gió</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Kết quả</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721154">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33691">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721154">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33691">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721154">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trung bình</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721154">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33691">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721154">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128766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dựa trên tình huống: </a:t>
            </a:r>
            <a:r>
              <a:rPr lang="en-US" sz="4000" spc="-5">
                <a:cs typeface="Source Sans Pro Light"/>
              </a:rPr>
              <a:t>Bất kỳ tình huống nào được hệ thống lập luận đều được lưu trữ cùng với kết quả cho dù đúng hay sai. Khi gặp tình huống mới, hệ thống sẽ làm thích nghi hành vi đã lưu trữ với tình huống mới.</a:t>
            </a:r>
          </a:p>
          <a:p>
            <a:pPr marL="583565" marR="5080" indent="-571500" algn="just">
              <a:lnSpc>
                <a:spcPct val="130000"/>
              </a:lnSpc>
              <a:buFont typeface="Wingdings" panose="05000000000000000000" pitchFamily="2" charset="2"/>
              <a:buChar char="§"/>
            </a:pPr>
            <a:r>
              <a:rPr lang="en-US" sz="4000" b="1" spc="-5"/>
              <a:t>Học khám phá hay học không giám sát: </a:t>
            </a:r>
            <a:r>
              <a:rPr lang="en-US" sz="4000" spc="-5"/>
              <a:t>Thay vì có mục tiêu tường minh, hệ khám phá liên tục tìm kiếm các mẫu và quan hệ trong dữ liệu nhấp. Các ví dụ về học không giám sát bao gồm gom cụm dữ liệu, học để nhận dạng các đặc tính cơ bản từ các điểm ảnh.</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549655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7624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1" i="1" kern="0" smtClean="0">
                        <a:solidFill>
                          <a:srgbClr val="FF0000"/>
                        </a:solidFill>
                        <a:latin typeface="Cambria Math" panose="02040503050406030204" pitchFamily="18" charset="0"/>
                      </a:rPr>
                      <m:t>𝟎</m:t>
                    </m:r>
                  </m:oMath>
                </a14:m>
                <a:endParaRPr lang="en-US" sz="3600" kern="0"/>
              </a:p>
              <a:p>
                <a:pPr marL="1497965" marR="5080" lvl="2" indent="-571500" algn="just">
                  <a:lnSpc>
                    <a:spcPct val="130000"/>
                  </a:lnSpc>
                  <a:buFont typeface="Wingdings" panose="05000000000000000000" pitchFamily="2" charset="2"/>
                  <a:buChar char="§"/>
                </a:pPr>
                <a:r>
                  <a:rPr lang="en-US" sz="3600" kern="0"/>
                  <a:t>Để tránh trường hợp cho xác suất =0 ta sử dụng biến đổi Laplace</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4+2</m:t>
                        </m:r>
                      </m:den>
                    </m:f>
                  </m:oMath>
                </a14:m>
                <a:r>
                  <a:rPr lang="en-US" sz="3600" kern="0"/>
                  <a:t>, trong đó: 1-hằng số; 4-số kết quả là mưa; 2-số thuộc tính của mây</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4+3</m:t>
                        </m:r>
                      </m:den>
                    </m:f>
                  </m:oMath>
                </a14:m>
                <a:r>
                  <a:rPr lang="en-US" sz="3600" kern="0"/>
                  <a:t>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4+2</m:t>
                        </m:r>
                      </m:den>
                    </m:f>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762446"/>
              </a:xfrm>
              <a:prstGeom prst="rect">
                <a:avLst/>
              </a:prstGeom>
              <a:blipFill>
                <a:blip r:embed="rId3"/>
                <a:stretch>
                  <a:fillRect l="-1622" t="-393"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699356860"/>
              </p:ext>
            </p:extLst>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800542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70720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3440113"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707203"/>
              </a:xfrm>
              <a:prstGeom prst="rect">
                <a:avLst/>
              </a:prstGeom>
              <a:blipFill>
                <a:blip r:embed="rId3"/>
                <a:stretch>
                  <a:fillRect l="-1622" t="-534"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2422094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3033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4+2</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303311"/>
              </a:xfrm>
              <a:prstGeom prst="rect">
                <a:avLst/>
              </a:prstGeom>
              <a:blipFill>
                <a:blip r:embed="rId3"/>
                <a:stretch>
                  <a:fillRect l="-1622" t="-575"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3236545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0501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r>
                      <a:rPr lang="en-US" sz="3600" i="1" kern="0">
                        <a:latin typeface="Cambria Math" panose="02040503050406030204" pitchFamily="18" charset="0"/>
                      </a:rPr>
                      <m:t>=</m:t>
                    </m:r>
                    <m:nary>
                      <m:naryPr>
                        <m:chr m:val="∑"/>
                        <m:subHide m:val="on"/>
                        <m:supHide m:val="on"/>
                        <m:ctrlPr>
                          <a:rPr lang="en-US" sz="3600" i="1" kern="0" smtClean="0">
                            <a:latin typeface="Cambria Math" panose="02040503050406030204" pitchFamily="18" charset="0"/>
                          </a:rPr>
                        </m:ctrlPr>
                      </m:naryPr>
                      <m:sub/>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e>
                    </m:nary>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e>
                    </m:d>
                  </m:oMath>
                </a14:m>
                <a:endParaRPr lang="en-US" sz="3600" b="0" i="1" kern="0">
                  <a:latin typeface="Cambria Math" panose="02040503050406030204" pitchFamily="18" charset="0"/>
                </a:endParaRPr>
              </a:p>
              <a:p>
                <a:pPr marL="3025775" marR="5080" lvl="2" algn="just">
                  <a:lnSpc>
                    <a:spcPct val="130000"/>
                  </a:lnSpc>
                </a:pPr>
                <a:r>
                  <a:rPr lang="en-US" sz="3600" b="0" kern="0"/>
                  <a:t>+</a:t>
                </a:r>
                <a14:m>
                  <m:oMath xmlns:m="http://schemas.openxmlformats.org/officeDocument/2006/math">
                    <m:r>
                      <a:rPr lang="en-US" sz="3600" b="0" i="1" kern="0" smtClea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𝑘</m:t>
                            </m:r>
                            <m:r>
                              <a:rPr lang="en-US" sz="3600" i="1" ker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r>
                      <a:rPr lang="en-US" sz="3600" b="0" i="1" kern="0" smtClean="0">
                        <a:latin typeface="Cambria Math" panose="02040503050406030204" pitchFamily="18" charset="0"/>
                      </a:rPr>
                      <m:t>)=</m:t>
                    </m:r>
                  </m:oMath>
                </a14:m>
                <a:endParaRPr lang="en-US" sz="3600" kern="0"/>
              </a:p>
              <a:p>
                <a:pPr marL="256857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8+2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8+2</m:t>
                          </m:r>
                        </m:den>
                      </m:f>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63</m:t>
                          </m:r>
                        </m:den>
                      </m:f>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050118"/>
              </a:xfrm>
              <a:prstGeom prst="rect">
                <a:avLst/>
              </a:prstGeom>
              <a:blipFill>
                <a:blip r:embed="rId3"/>
                <a:stretch>
                  <a:fillRect l="-1622" t="-504"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2001689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0575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e>
                        </m:d>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num>
                      <m:den>
                        <m:f>
                          <m:fPr>
                            <m:ctrlPr>
                              <a:rPr lang="en-US" sz="3600" i="1" kern="0">
                                <a:latin typeface="Cambria Math" panose="02040503050406030204" pitchFamily="18" charset="0"/>
                              </a:rPr>
                            </m:ctrlPr>
                          </m:fPr>
                          <m:num>
                            <m:r>
                              <a:rPr lang="en-US" sz="3600" i="1" kern="0">
                                <a:latin typeface="Cambria Math" panose="02040503050406030204" pitchFamily="18" charset="0"/>
                              </a:rPr>
                              <m:t>5</m:t>
                            </m:r>
                          </m:num>
                          <m:den>
                            <m:r>
                              <a:rPr lang="en-US" sz="3600" i="1" kern="0">
                                <a:latin typeface="Cambria Math" panose="02040503050406030204" pitchFamily="18" charset="0"/>
                              </a:rPr>
                              <m:t>63</m:t>
                            </m:r>
                          </m:den>
                        </m:f>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10</m:t>
                        </m:r>
                      </m:den>
                    </m:f>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e>
                        </m:d>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num>
                      <m:den>
                        <m:f>
                          <m:fPr>
                            <m:ctrlPr>
                              <a:rPr lang="en-US" sz="3600" i="1" kern="0">
                                <a:latin typeface="Cambria Math" panose="02040503050406030204" pitchFamily="18" charset="0"/>
                              </a:rPr>
                            </m:ctrlPr>
                          </m:fPr>
                          <m:num>
                            <m:r>
                              <a:rPr lang="en-US" sz="3600" i="1" kern="0">
                                <a:latin typeface="Cambria Math" panose="02040503050406030204" pitchFamily="18" charset="0"/>
                              </a:rPr>
                              <m:t>5</m:t>
                            </m:r>
                          </m:num>
                          <m:den>
                            <m:r>
                              <a:rPr lang="en-US" sz="3600" i="1" kern="0">
                                <a:latin typeface="Cambria Math" panose="02040503050406030204" pitchFamily="18" charset="0"/>
                              </a:rPr>
                              <m:t>63</m:t>
                            </m:r>
                          </m:den>
                        </m:f>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10</m:t>
                        </m:r>
                      </m:den>
                    </m:f>
                  </m:oMath>
                </a14:m>
                <a:endParaRPr lang="en-US" sz="3600" kern="0"/>
              </a:p>
              <a:p>
                <a:pPr marL="1497965" marR="5080" lvl="2" indent="-571500" algn="just">
                  <a:lnSpc>
                    <a:spcPct val="130000"/>
                  </a:lnSpc>
                  <a:buFont typeface="Wingdings" panose="05000000000000000000" pitchFamily="2" charset="2"/>
                  <a:buChar char="§"/>
                </a:pPr>
                <a:r>
                  <a:rPr lang="en-US" sz="3600" kern="0"/>
                  <a:t>Hoặc </a:t>
                </a: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r>
                      <a:rPr lang="en-US" sz="3600" b="0" i="1" kern="0" smtClean="0">
                        <a:latin typeface="Cambria Math" panose="02040503050406030204" pitchFamily="18" charset="0"/>
                      </a:rPr>
                      <m:t>1−</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num>
                          <m:den>
                            <m:r>
                              <a:rPr lang="en-US" sz="3600" i="1" kern="0">
                                <a:latin typeface="Cambria Math" panose="02040503050406030204" pitchFamily="18" charset="0"/>
                              </a:rPr>
                              <m:t>𝑋</m:t>
                            </m:r>
                          </m:den>
                        </m:f>
                      </m:e>
                    </m:d>
                    <m:r>
                      <a:rPr lang="en-US" sz="3600" i="1" kern="0">
                        <a:latin typeface="Cambria Math" panose="02040503050406030204" pitchFamily="18" charset="0"/>
                      </a:rPr>
                      <m:t>=</m:t>
                    </m:r>
                    <m:r>
                      <a:rPr lang="en-US" sz="3600" b="0" i="1" kern="0" smtClean="0">
                        <a:latin typeface="Cambria Math" panose="02040503050406030204" pitchFamily="18" charset="0"/>
                      </a:rPr>
                      <m:t>90%</m:t>
                    </m:r>
                  </m:oMath>
                </a14:m>
                <a:endParaRPr lang="en-US" sz="3600" kern="0"/>
              </a:p>
              <a:p>
                <a:pPr marL="583565" marR="5080" indent="-571500" algn="just">
                  <a:lnSpc>
                    <a:spcPct val="130000"/>
                  </a:lnSpc>
                  <a:buFont typeface="Wingdings" panose="05000000000000000000" pitchFamily="2" charset="2"/>
                  <a:buChar char="§"/>
                </a:pPr>
                <a:r>
                  <a:rPr lang="en-US" sz="3600" kern="0"/>
                  <a:t>Vì </a:t>
                </a: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&gt;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num>
                          <m:den>
                            <m:r>
                              <a:rPr lang="en-US" sz="3600" i="1" kern="0">
                                <a:latin typeface="Cambria Math" panose="02040503050406030204" pitchFamily="18" charset="0"/>
                              </a:rPr>
                              <m:t>𝑋</m:t>
                            </m:r>
                          </m:den>
                        </m:f>
                      </m:e>
                    </m:d>
                  </m:oMath>
                </a14:m>
                <a:r>
                  <a:rPr lang="en-US" sz="3600" kern="0"/>
                  <a:t> nên khả năng cao là trời sẽ không mưa.</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057573"/>
              </a:xfrm>
              <a:prstGeom prst="rect">
                <a:avLst/>
              </a:prstGeom>
              <a:blipFill>
                <a:blip r:embed="rId3"/>
                <a:stretch>
                  <a:fillRect l="-1622" t="-432" r="-1802" b="-3025"/>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1485059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48816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(Sunny, Hot, Normal,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a:t>
                </a:r>
              </a:p>
              <a:p>
                <a:pPr marL="583565" marR="5080" indent="-571500" algn="just">
                  <a:lnSpc>
                    <a:spcPct val="130000"/>
                  </a:lnSpc>
                  <a:buFont typeface="Wingdings" panose="05000000000000000000" pitchFamily="2" charset="2"/>
                  <a:buChar char="§"/>
                </a:pPr>
                <a:r>
                  <a:rPr lang="en-US" sz="3600" kern="0"/>
                  <a:t>Bước 2: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a:t>
                </a:r>
                <a:endParaRPr lang="vi-VN" sz="3200" kern="0"/>
              </a:p>
              <a:p>
                <a:pPr marL="583565" marR="5080" indent="-571500" algn="just">
                  <a:lnSpc>
                    <a:spcPct val="130000"/>
                  </a:lnSpc>
                  <a:buFont typeface="Wingdings" panose="05000000000000000000" pitchFamily="2" charset="2"/>
                  <a:buChar char="§"/>
                </a:pPr>
                <a:r>
                  <a:rPr lang="en-US" sz="3600" kern="0"/>
                  <a:t>Bước 3: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p>
              <a:p>
                <a:pPr marL="12065" marR="5080" algn="just">
                  <a:lnSpc>
                    <a:spcPct val="130000"/>
                  </a:lnSpc>
                </a:pPr>
                <a:r>
                  <a:rPr lang="en-US" sz="3600" kern="0"/>
                  <a:t>	 xác suất sảy C khi biết X </a:t>
                </a:r>
                <a:endParaRPr lang="vi-VN"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488169"/>
              </a:xfrm>
              <a:prstGeom prst="rect">
                <a:avLst/>
              </a:prstGeom>
              <a:blipFill>
                <a:blip r:embed="rId3"/>
                <a:stretch>
                  <a:fillRect l="-2813" t="-556" r="-3125" b="-4111"/>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extLst>
              <p:ext uri="{D42A27DB-BD31-4B8C-83A1-F6EECF244321}">
                <p14:modId xmlns:p14="http://schemas.microsoft.com/office/powerpoint/2010/main" val="3824117777"/>
              </p:ext>
            </p:extLst>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16109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04875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𝑠𝑢𝑛𝑛𝑦</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h𝑜𝑡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𝑛𝑜𝑟𝑚𝑎𝑙</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i="1" ker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9+3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6+1</m:t>
                        </m:r>
                      </m:num>
                      <m:den>
                        <m:r>
                          <a:rPr lang="en-US" sz="3600" b="0" i="1" kern="0" smtClean="0">
                            <a:latin typeface="Cambria Math" panose="02040503050406030204" pitchFamily="18" charset="0"/>
                          </a:rPr>
                          <m:t>9+2</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6+1</m:t>
                        </m:r>
                      </m:num>
                      <m:den>
                        <m:r>
                          <a:rPr lang="en-US" sz="3600" i="1" kern="0">
                            <a:latin typeface="Cambria Math" panose="02040503050406030204" pitchFamily="18" charset="0"/>
                          </a:rPr>
                          <m:t>9+2</m:t>
                        </m:r>
                      </m:den>
                    </m:f>
                    <m:r>
                      <a:rPr lang="en-US" sz="3600" b="0" i="1" kern="0" smtClean="0">
                        <a:latin typeface="Cambria Math" panose="02040503050406030204" pitchFamily="18" charset="0"/>
                      </a:rPr>
                      <m:t>=0.034</m:t>
                    </m:r>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048754"/>
              </a:xfrm>
              <a:prstGeom prst="rect">
                <a:avLst/>
              </a:prstGeom>
              <a:blipFill>
                <a:blip r:embed="rId3"/>
                <a:stretch>
                  <a:fillRect l="-2500" t="-48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83535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04875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𝑠𝑢𝑛𝑛𝑦</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h𝑜𝑡</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𝑛𝑜𝑟𝑚𝑎𝑙</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5+2</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r>
                          <a:rPr lang="en-US" sz="3600" i="1" kern="0">
                            <a:latin typeface="Cambria Math" panose="02040503050406030204" pitchFamily="18" charset="0"/>
                          </a:rPr>
                          <m:t>+1</m:t>
                        </m:r>
                      </m:num>
                      <m:den>
                        <m:r>
                          <a:rPr lang="en-US" sz="3600" b="0" i="1" kern="0" smtClean="0">
                            <a:latin typeface="Cambria Math" panose="02040503050406030204" pitchFamily="18" charset="0"/>
                          </a:rPr>
                          <m:t>5</m:t>
                        </m:r>
                        <m:r>
                          <a:rPr lang="en-US" sz="3600" i="1" kern="0">
                            <a:latin typeface="Cambria Math" panose="02040503050406030204" pitchFamily="18" charset="0"/>
                          </a:rPr>
                          <m:t>+2</m:t>
                        </m:r>
                      </m:den>
                    </m:f>
                    <m:r>
                      <a:rPr lang="en-US" sz="3600" b="0" i="1" kern="0" smtClean="0">
                        <a:latin typeface="Cambria Math" panose="02040503050406030204" pitchFamily="18" charset="0"/>
                      </a:rPr>
                      <m:t>=0.017</m:t>
                    </m:r>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048754"/>
              </a:xfrm>
              <a:prstGeom prst="rect">
                <a:avLst/>
              </a:prstGeom>
              <a:blipFill>
                <a:blip r:embed="rId3"/>
                <a:stretch>
                  <a:fillRect l="-2500" t="-48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3442645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67793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nary>
                      <m:naryPr>
                        <m:chr m:val="∑"/>
                        <m:subHide m:val="on"/>
                        <m:supHide m:val="on"/>
                        <m:ctrlPr>
                          <a:rPr lang="en-US" sz="3600" i="1" kern="0">
                            <a:latin typeface="Cambria Math" panose="02040503050406030204" pitchFamily="18" charset="0"/>
                          </a:rPr>
                        </m:ctrlPr>
                      </m:naryPr>
                      <m:sub/>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 </m:t>
                    </m:r>
                  </m:oMath>
                </a14:m>
                <a:endParaRPr lang="en-US" sz="360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𝑣</m:t>
                      </m:r>
                      <m:r>
                        <a:rPr lang="en-US" sz="3600" i="1" kern="0">
                          <a:latin typeface="Cambria Math" panose="02040503050406030204" pitchFamily="18" charset="0"/>
                        </a:rPr>
                        <m:t>ớ</m:t>
                      </m:r>
                      <m:r>
                        <a:rPr lang="en-US" sz="3600" i="1" kern="0">
                          <a:latin typeface="Cambria Math" panose="02040503050406030204" pitchFamily="18" charset="0"/>
                        </a:rPr>
                        <m:t>𝑖</m:t>
                      </m:r>
                      <m:r>
                        <a:rPr lang="en-US" sz="3600" i="1" kern="0">
                          <a:latin typeface="Cambria Math" panose="02040503050406030204" pitchFamily="18" charset="0"/>
                        </a:rPr>
                        <m:t> </m:t>
                      </m:r>
                      <m:r>
                        <a:rPr lang="en-US" sz="3600" i="1" kern="0">
                          <a:latin typeface="Cambria Math" panose="02040503050406030204" pitchFamily="18" charset="0"/>
                        </a:rPr>
                        <m:t>𝑋</m:t>
                      </m:r>
                      <m:r>
                        <a:rPr lang="en-US" sz="3600" i="1" kern="0">
                          <a:latin typeface="Cambria Math" panose="02040503050406030204" pitchFamily="18" charset="0"/>
                        </a:rPr>
                        <m:t>=</m:t>
                      </m:r>
                      <m:d>
                        <m:dPr>
                          <m:begChr m:val="{"/>
                          <m:endChr m:val="}"/>
                          <m:ctrlPr>
                            <a:rPr lang="en-US" sz="3600" i="1" ker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m:oMathPara>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𝑌𝐸𝑆</m:t>
                        </m:r>
                      </m:e>
                    </m:d>
                  </m:oMath>
                </a14:m>
                <a:endParaRPr lang="en-US" sz="3600" i="1" kern="0">
                  <a:latin typeface="Cambria Math" panose="02040503050406030204" pitchFamily="18" charset="0"/>
                </a:endParaRPr>
              </a:p>
              <a:p>
                <a:pPr marL="3025775" marR="5080" lvl="2" algn="just">
                  <a:lnSpc>
                    <a:spcPct val="130000"/>
                  </a:lnSpc>
                </a:pPr>
                <a14:m>
                  <m:oMathPara xmlns:m="http://schemas.openxmlformats.org/officeDocument/2006/math">
                    <m:oMathParaPr>
                      <m:jc m:val="centerGroup"/>
                    </m:oMathParaPr>
                    <m:oMath xmlns:m="http://schemas.openxmlformats.org/officeDocument/2006/math">
                      <m:r>
                        <m:rPr>
                          <m:nor/>
                        </m:rPr>
                        <a:rPr lang="en-US" sz="3600" kern="0"/>
                        <m:t>+</m:t>
                      </m:r>
                      <m:r>
                        <a:rPr lang="en-US" sz="3600" i="1"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r>
                        <a:rPr lang="en-US" sz="3600" b="0" i="1" kern="0" smtClean="0">
                          <a:latin typeface="Cambria Math" panose="02040503050406030204" pitchFamily="18" charset="0"/>
                        </a:rPr>
                        <m:t>𝑁𝑂</m:t>
                      </m:r>
                      <m:r>
                        <a:rPr lang="en-US" sz="3600" i="1" kern="0">
                          <a:latin typeface="Cambria Math" panose="02040503050406030204" pitchFamily="18" charset="0"/>
                        </a:rPr>
                        <m:t>)=</m:t>
                      </m:r>
                    </m:oMath>
                  </m:oMathPara>
                </a14:m>
                <a:endParaRPr lang="en-US" sz="3600" kern="0"/>
              </a:p>
              <a:p>
                <a:pPr marL="1436688" marR="5080" lvl="2"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m:t>
                      </m:r>
                      <m:r>
                        <a:rPr lang="en-US" sz="3600" i="1" kern="0" smtClean="0">
                          <a:latin typeface="Cambria Math" panose="02040503050406030204" pitchFamily="18" charset="0"/>
                        </a:rPr>
                        <m:t>0</m:t>
                      </m:r>
                      <m:r>
                        <a:rPr lang="en-US" sz="3600" b="0" i="1" kern="0" smtClean="0">
                          <a:latin typeface="Cambria Math" panose="02040503050406030204" pitchFamily="18" charset="0"/>
                        </a:rPr>
                        <m:t>.034</m:t>
                      </m:r>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9</m:t>
                          </m:r>
                          <m:r>
                            <a:rPr lang="en-US" sz="3600" i="1" kern="0">
                              <a:latin typeface="Cambria Math" panose="02040503050406030204" pitchFamily="18" charset="0"/>
                            </a:rPr>
                            <m:t>+1</m:t>
                          </m:r>
                        </m:num>
                        <m:den>
                          <m:r>
                            <a:rPr lang="en-US" sz="3600" b="0" i="1" kern="0" smtClean="0">
                              <a:latin typeface="Cambria Math" panose="02040503050406030204" pitchFamily="18" charset="0"/>
                            </a:rPr>
                            <m:t>14</m:t>
                          </m:r>
                          <m:r>
                            <a:rPr lang="en-US" sz="3600" i="1" kern="0">
                              <a:latin typeface="Cambria Math" panose="02040503050406030204" pitchFamily="18" charset="0"/>
                            </a:rPr>
                            <m:t>+2</m:t>
                          </m:r>
                        </m:den>
                      </m:f>
                      <m:r>
                        <a:rPr lang="en-US" sz="3600" i="1" kern="0">
                          <a:latin typeface="Cambria Math" panose="02040503050406030204" pitchFamily="18" charset="0"/>
                        </a:rPr>
                        <m:t>+</m:t>
                      </m:r>
                      <m:r>
                        <a:rPr lang="en-US" sz="3600" i="1" kern="0" smtClean="0">
                          <a:latin typeface="Cambria Math" panose="02040503050406030204" pitchFamily="18" charset="0"/>
                        </a:rPr>
                        <m:t>0</m:t>
                      </m:r>
                      <m:r>
                        <a:rPr lang="en-US" sz="3600" b="0" i="1" kern="0" smtClean="0">
                          <a:latin typeface="Cambria Math" panose="02040503050406030204" pitchFamily="18" charset="0"/>
                        </a:rPr>
                        <m:t>.017</m:t>
                      </m:r>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5</m:t>
                          </m:r>
                          <m:r>
                            <a:rPr lang="en-US" sz="3600" i="1" kern="0">
                              <a:latin typeface="Cambria Math" panose="02040503050406030204" pitchFamily="18" charset="0"/>
                            </a:rPr>
                            <m:t>+1</m:t>
                          </m:r>
                        </m:num>
                        <m:den>
                          <m:r>
                            <a:rPr lang="en-US" sz="3600" b="0" i="1" kern="0" smtClean="0">
                              <a:latin typeface="Cambria Math" panose="02040503050406030204" pitchFamily="18" charset="0"/>
                            </a:rPr>
                            <m:t>14</m:t>
                          </m:r>
                          <m:r>
                            <a:rPr lang="en-US" sz="3600" i="1" kern="0">
                              <a:latin typeface="Cambria Math" panose="02040503050406030204" pitchFamily="18" charset="0"/>
                            </a:rPr>
                            <m:t>+2</m:t>
                          </m:r>
                        </m:den>
                      </m:f>
                      <m:r>
                        <a:rPr lang="en-US" sz="3600" i="1" kern="0">
                          <a:latin typeface="Cambria Math" panose="02040503050406030204" pitchFamily="18" charset="0"/>
                        </a:rPr>
                        <m:t>=</m:t>
                      </m:r>
                      <m:r>
                        <a:rPr lang="en-US" sz="3600" b="0" i="1" kern="0" smtClean="0">
                          <a:latin typeface="Cambria Math" panose="02040503050406030204" pitchFamily="18" charset="0"/>
                        </a:rPr>
                        <m:t>0.034∗0.625+0.017∗0.375</m:t>
                      </m:r>
                    </m:oMath>
                  </m:oMathPara>
                </a14:m>
                <a:endParaRPr lang="en-US" sz="3600" b="0" i="1" kern="0">
                  <a:latin typeface="Cambria Math" panose="02040503050406030204" pitchFamily="18" charset="0"/>
                </a:endParaRPr>
              </a:p>
              <a:p>
                <a:pPr marL="1436688"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=0.028</m:t>
                      </m:r>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6779356"/>
              </a:xfrm>
              <a:prstGeom prst="rect">
                <a:avLst/>
              </a:prstGeom>
              <a:blipFill>
                <a:blip r:embed="rId3"/>
                <a:stretch>
                  <a:fillRect l="-2500" t="-36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2553942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81208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3: </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i="1" kern="0">
                        <a:latin typeface="Cambria Math" panose="02040503050406030204" pitchFamily="18" charset="0"/>
                      </a:rPr>
                      <m:t>𝑣</m:t>
                    </m:r>
                    <m:r>
                      <a:rPr lang="en-US" sz="3600" i="1" kern="0">
                        <a:latin typeface="Cambria Math" panose="02040503050406030204" pitchFamily="18" charset="0"/>
                      </a:rPr>
                      <m:t>ớ</m:t>
                    </m:r>
                    <m:r>
                      <a:rPr lang="en-US" sz="3600" i="1" kern="0">
                        <a:latin typeface="Cambria Math" panose="02040503050406030204" pitchFamily="18" charset="0"/>
                      </a:rPr>
                      <m:t>𝑖</m:t>
                    </m:r>
                    <m:r>
                      <a:rPr lang="en-US" sz="3600" i="1" kern="0">
                        <a:latin typeface="Cambria Math" panose="02040503050406030204" pitchFamily="18" charset="0"/>
                      </a:rPr>
                      <m:t> </m:t>
                    </m:r>
                    <m:r>
                      <a:rPr lang="en-US" sz="3600" i="1" kern="0">
                        <a:latin typeface="Cambria Math" panose="02040503050406030204" pitchFamily="18" charset="0"/>
                      </a:rPr>
                      <m:t>𝑋</m:t>
                    </m:r>
                    <m:r>
                      <a:rPr lang="en-US" sz="3600" i="1" kern="0">
                        <a:latin typeface="Cambria Math" panose="02040503050406030204" pitchFamily="18" charset="0"/>
                      </a:rPr>
                      <m:t>=</m:t>
                    </m:r>
                    <m:d>
                      <m:dPr>
                        <m:begChr m:val="{"/>
                        <m:endChr m:val="}"/>
                        <m:ctrlPr>
                          <a:rPr lang="en-US" sz="3600" i="1" ker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𝑌𝐸𝑆</m:t>
                            </m:r>
                          </m:num>
                          <m:den>
                            <m:r>
                              <a:rPr lang="en-US" sz="3600" i="1" ker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𝑌𝐸𝑆</m:t>
                            </m:r>
                          </m:e>
                        </m:d>
                      </m:num>
                      <m:den>
                        <m:r>
                          <a:rPr lang="en-US" sz="3600" i="1" kern="0">
                            <a:latin typeface="Cambria Math" panose="02040503050406030204" pitchFamily="18" charset="0"/>
                          </a:rPr>
                          <m:t>𝑃</m:t>
                        </m:r>
                        <m:r>
                          <a:rPr lang="en-US" sz="3600" i="1" kern="0">
                            <a:latin typeface="Cambria Math" panose="02040503050406030204" pitchFamily="18" charset="0"/>
                          </a:rPr>
                          <m:t>(</m:t>
                        </m:r>
                        <m:r>
                          <a:rPr lang="en-US" sz="3600" i="1" kern="0">
                            <a:latin typeface="Cambria Math" panose="02040503050406030204" pitchFamily="18" charset="0"/>
                          </a:rPr>
                          <m:t>𝑋</m:t>
                        </m:r>
                        <m:r>
                          <a:rPr lang="en-US" sz="3600" i="1" kern="0">
                            <a:latin typeface="Cambria Math" panose="02040503050406030204" pitchFamily="18" charset="0"/>
                          </a:rPr>
                          <m:t>)</m:t>
                        </m:r>
                      </m:den>
                    </m:f>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0.034∗9/14</m:t>
                        </m:r>
                      </m:num>
                      <m:den>
                        <m:r>
                          <a:rPr lang="en-US" sz="3600" b="0" i="1" kern="0" smtClean="0">
                            <a:latin typeface="Cambria Math" panose="02040503050406030204" pitchFamily="18" charset="0"/>
                          </a:rPr>
                          <m:t>0.028</m:t>
                        </m:r>
                      </m:den>
                    </m:f>
                    <m:r>
                      <a:rPr lang="en-US" sz="3600" b="0" i="1" kern="0" smtClean="0">
                        <a:latin typeface="Cambria Math" panose="02040503050406030204" pitchFamily="18" charset="0"/>
                      </a:rPr>
                      <m:t>=0.785</m:t>
                    </m:r>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𝑁𝑂</m:t>
                            </m:r>
                          </m:num>
                          <m:den>
                            <m:r>
                              <a:rPr lang="en-US" sz="3600" i="1" kern="0">
                                <a:latin typeface="Cambria Math" panose="02040503050406030204" pitchFamily="18" charset="0"/>
                              </a:rPr>
                              <m:t>𝑋</m:t>
                            </m:r>
                          </m:den>
                        </m:f>
                      </m:e>
                    </m:d>
                    <m:r>
                      <a:rPr lang="en-US" sz="3600" i="1" kern="0">
                        <a:latin typeface="Cambria Math" panose="02040503050406030204" pitchFamily="18" charset="0"/>
                      </a:rPr>
                      <m:t>=1− 0.785</m:t>
                    </m:r>
                    <m:r>
                      <a:rPr lang="en-US" sz="3600" b="0" i="1" kern="0" smtClean="0">
                        <a:latin typeface="Cambria Math" panose="02040503050406030204" pitchFamily="18" charset="0"/>
                      </a:rPr>
                      <m:t>= </m:t>
                    </m:r>
                    <m:r>
                      <a:rPr lang="en-US" sz="3600" i="1" kern="0">
                        <a:latin typeface="Cambria Math" panose="02040503050406030204" pitchFamily="18" charset="0"/>
                      </a:rPr>
                      <m:t>0.215</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𝑌𝐸𝑆</m:t>
                            </m:r>
                          </m:num>
                          <m:den>
                            <m:r>
                              <a:rPr lang="en-US" sz="3600" i="1" kern="0">
                                <a:latin typeface="Cambria Math" panose="02040503050406030204" pitchFamily="18" charset="0"/>
                              </a:rPr>
                              <m:t>𝑋</m:t>
                            </m:r>
                          </m:den>
                        </m:f>
                      </m:e>
                    </m:d>
                    <m:r>
                      <a:rPr lang="en-US" sz="3600" b="0" i="1" kern="0" smtClean="0">
                        <a:latin typeface="Cambria Math" panose="02040503050406030204" pitchFamily="18" charset="0"/>
                      </a:rPr>
                      <m:t>&gt;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𝑁𝑂</m:t>
                            </m:r>
                          </m:num>
                          <m:den>
                            <m:r>
                              <a:rPr lang="en-US" sz="3600" i="1" kern="0">
                                <a:latin typeface="Cambria Math" panose="02040503050406030204" pitchFamily="18" charset="0"/>
                              </a:rPr>
                              <m:t>𝑋</m:t>
                            </m:r>
                          </m:den>
                        </m:f>
                      </m:e>
                    </m:d>
                  </m:oMath>
                </a14:m>
                <a:r>
                  <a:rPr lang="en-US" sz="3600" kern="0"/>
                  <a:t> nên khả năng chơi được golft có tỷ lệ cao hơn với điều kiện thời tiết: </a:t>
                </a:r>
                <a14:m>
                  <m:oMath xmlns:m="http://schemas.openxmlformats.org/officeDocument/2006/math">
                    <m:r>
                      <m:rPr>
                        <m:sty m:val="p"/>
                      </m:rPr>
                      <a:rPr lang="en-US" sz="3600" b="0" i="0" kern="0" smtClean="0">
                        <a:latin typeface="Cambria Math" panose="02040503050406030204" pitchFamily="18" charset="0"/>
                      </a:rPr>
                      <m:t>outlook</m:t>
                    </m:r>
                    <m:r>
                      <a:rPr lang="en-US" sz="3600" b="0" i="0"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e>
                    </m:d>
                    <m:r>
                      <a:rPr lang="en-US" sz="3600" i="1" kern="0">
                        <a:latin typeface="Cambria Math" panose="02040503050406030204" pitchFamily="18" charset="0"/>
                      </a:rPr>
                      <m:t>, </m:t>
                    </m:r>
                    <m:r>
                      <a:rPr lang="en-US" sz="3600" b="0" i="1" kern="0" smtClean="0">
                        <a:latin typeface="Cambria Math" panose="02040503050406030204" pitchFamily="18" charset="0"/>
                      </a:rPr>
                      <m:t>𝑡𝑒𝑚𝑝𝑒𝑟𝑎𝑡𝑢𝑟𝑒</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𝐻𝑜𝑡</m:t>
                        </m:r>
                      </m:e>
                    </m:d>
                    <m:r>
                      <a:rPr lang="en-US" sz="3600" i="1" kern="0">
                        <a:latin typeface="Cambria Math" panose="02040503050406030204" pitchFamily="18" charset="0"/>
                      </a:rPr>
                      <m:t>, </m:t>
                    </m:r>
                    <m:r>
                      <a:rPr lang="en-US" sz="3600" b="0" i="1" kern="0" smtClean="0">
                        <a:latin typeface="Cambria Math" panose="02040503050406030204" pitchFamily="18" charset="0"/>
                      </a:rPr>
                      <m:t>h𝑢𝑚𝑖𝑑𝑖𝑡𝑦</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𝑁𝑜𝑟𝑚𝑎𝑙</m:t>
                        </m:r>
                      </m:e>
                    </m:d>
                    <m:r>
                      <a:rPr lang="en-US" sz="3600" i="1" kern="0">
                        <a:latin typeface="Cambria Math" panose="02040503050406030204" pitchFamily="18" charset="0"/>
                      </a:rPr>
                      <m:t>, </m:t>
                    </m:r>
                    <m:r>
                      <a:rPr lang="en-US" sz="3600" b="0" i="1" kern="0" smtClean="0">
                        <a:latin typeface="Cambria Math" panose="02040503050406030204" pitchFamily="18" charset="0"/>
                      </a:rPr>
                      <m:t>𝑤𝑖𝑛𝑑𝑦</m:t>
                    </m:r>
                    <m:r>
                      <a:rPr lang="en-US" sz="3600" b="0" i="1" kern="0" smtClean="0">
                        <a:latin typeface="Cambria Math" panose="02040503050406030204" pitchFamily="18" charset="0"/>
                      </a:rPr>
                      <m:t>={</m:t>
                    </m:r>
                    <m:r>
                      <a:rPr lang="en-US" sz="3600" i="1" kern="0">
                        <a:latin typeface="Cambria Math" panose="02040503050406030204" pitchFamily="18" charset="0"/>
                      </a:rPr>
                      <m:t>𝐹𝑎𝑙𝑠𝑒</m:t>
                    </m:r>
                    <m:r>
                      <a:rPr lang="en-US" sz="3600" b="0" i="1" kern="0" smtClean="0">
                        <a:latin typeface="Cambria Math" panose="02040503050406030204" pitchFamily="18" charset="0"/>
                      </a:rPr>
                      <m:t>}</m:t>
                    </m:r>
                  </m:oMath>
                </a14:m>
                <a:r>
                  <a:rPr lang="en-US" sz="3600" kern="0"/>
                  <a:t>.</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8120877"/>
              </a:xfrm>
              <a:prstGeom prst="rect">
                <a:avLst/>
              </a:prstGeom>
              <a:blipFill>
                <a:blip r:embed="rId3"/>
                <a:stretch>
                  <a:fillRect l="-2500" t="-300" r="-2812" b="-2402"/>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7514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Xây dựng cây định danh dựa trên sự phân hoạch của</a:t>
            </a:r>
            <a:r>
              <a:rPr lang="en-US" sz="4000" kern="0">
                <a:cs typeface="Source Sans Pro Light"/>
              </a:rPr>
              <a:t> </a:t>
            </a:r>
            <a:r>
              <a:rPr lang="vi-VN" sz="4000" kern="0">
                <a:cs typeface="Source Sans Pro Light"/>
              </a:rPr>
              <a:t>các thuộc tính</a:t>
            </a:r>
            <a:r>
              <a:rPr lang="en-US" sz="4000" kern="0">
                <a:cs typeface="Source Sans Pro Light"/>
              </a:rPr>
              <a:t>. Trong đó, p</a:t>
            </a:r>
            <a:r>
              <a:rPr lang="vi-VN" sz="4000" kern="0">
                <a:cs typeface="Source Sans Pro Light"/>
              </a:rPr>
              <a:t>hân hoạch</a:t>
            </a:r>
            <a:r>
              <a:rPr lang="en-US" sz="4000" kern="0">
                <a:cs typeface="Source Sans Pro Light"/>
              </a:rPr>
              <a:t> là:</a:t>
            </a:r>
            <a:endParaRPr lang="vi-VN" sz="4000" kern="0">
              <a:cs typeface="Source Sans Pro Light"/>
            </a:endParaRPr>
          </a:p>
          <a:p>
            <a:pPr marL="1497965" marR="5080" lvl="2" indent="-571500" algn="just">
              <a:lnSpc>
                <a:spcPct val="130000"/>
              </a:lnSpc>
              <a:buFont typeface="Wingdings" panose="05000000000000000000" pitchFamily="2" charset="2"/>
              <a:buChar char="§"/>
            </a:pPr>
            <a:r>
              <a:rPr lang="vi-VN" sz="4000" kern="0">
                <a:cs typeface="Source Sans Pro Light"/>
              </a:rPr>
              <a:t>Nút cha</a:t>
            </a:r>
            <a:r>
              <a:rPr lang="en-US" sz="4000" kern="0">
                <a:cs typeface="Source Sans Pro Light"/>
              </a:rPr>
              <a:t>:</a:t>
            </a:r>
            <a:r>
              <a:rPr lang="vi-VN" sz="4000" kern="0">
                <a:cs typeface="Source Sans Pro Light"/>
              </a:rPr>
              <a:t> là thuộc tính được phân hoạch</a:t>
            </a:r>
          </a:p>
          <a:p>
            <a:pPr marL="1497965" marR="5080" lvl="2" indent="-571500" algn="just">
              <a:lnSpc>
                <a:spcPct val="130000"/>
              </a:lnSpc>
              <a:buFont typeface="Wingdings" panose="05000000000000000000" pitchFamily="2" charset="2"/>
              <a:buChar char="§"/>
            </a:pPr>
            <a:r>
              <a:rPr lang="vi-VN" sz="4000" kern="0">
                <a:cs typeface="Source Sans Pro Light"/>
              </a:rPr>
              <a:t>Các nút con: Các giá trị phân biệt ứng với thuộc tính được phân</a:t>
            </a:r>
            <a:r>
              <a:rPr lang="en-US" sz="4000" kern="0">
                <a:cs typeface="Source Sans Pro Light"/>
              </a:rPr>
              <a:t> </a:t>
            </a:r>
            <a:r>
              <a:rPr lang="vi-VN" sz="4000" kern="0">
                <a:cs typeface="Source Sans Pro Light"/>
              </a:rPr>
              <a:t>hoạch.</a:t>
            </a:r>
          </a:p>
          <a:p>
            <a:pPr marL="583565" marR="5080" indent="-571500" algn="just">
              <a:lnSpc>
                <a:spcPct val="130000"/>
              </a:lnSpc>
              <a:buFont typeface="Wingdings" panose="05000000000000000000" pitchFamily="2" charset="2"/>
              <a:buChar char="§"/>
            </a:pPr>
            <a:r>
              <a:rPr lang="vi-VN" sz="4000" kern="0">
                <a:cs typeface="Source Sans Pro Light"/>
              </a:rPr>
              <a:t>Là công cụ phổ biến trong một số ứng dụng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spTree>
    <p:extLst>
      <p:ext uri="{BB962C8B-B14F-4D97-AF65-F5344CB8AC3E}">
        <p14:creationId xmlns:p14="http://schemas.microsoft.com/office/powerpoint/2010/main" val="831632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779566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Thuật toán k-means là thuật toán phân cụm từ n đối tượng ban đầu vào k cụm phân biệt, với k&lt;n </a:t>
                </a:r>
                <a:r>
                  <a:rPr lang="vi-VN" sz="4000" kern="0">
                    <a:cs typeface="Source Sans Pro Light"/>
                  </a:rPr>
                  <a:t>được giới thiệu năm 1957 bởi Lloyd K-means</a:t>
                </a:r>
                <a:r>
                  <a:rPr lang="en-US" sz="4000" kern="0">
                    <a:cs typeface="Source Sans Pro Light"/>
                  </a:rPr>
                  <a:t>.</a:t>
                </a:r>
              </a:p>
              <a:p>
                <a:pPr marL="583565" marR="5080" indent="-571500" algn="just">
                  <a:lnSpc>
                    <a:spcPct val="130000"/>
                  </a:lnSpc>
                  <a:buFont typeface="Wingdings" panose="05000000000000000000" pitchFamily="2" charset="2"/>
                  <a:buChar char="§"/>
                </a:pPr>
                <a:r>
                  <a:rPr lang="en-US" sz="4000" kern="0"/>
                  <a:t>Thuật toán sử dụng độ đo tương tự giữa quan sát.</a:t>
                </a:r>
              </a:p>
              <a:p>
                <a:pPr marL="583565" marR="5080" indent="-571500" algn="just">
                  <a:lnSpc>
                    <a:spcPct val="130000"/>
                  </a:lnSpc>
                  <a:buFont typeface="Wingdings" panose="05000000000000000000" pitchFamily="2" charset="2"/>
                  <a:buChar char="§"/>
                </a:pPr>
                <a:r>
                  <a:rPr lang="en-US" sz="4000" kern="0"/>
                  <a:t>Khoảng cách Euclidean là phương pháp phổ biến nhất được dùng để đánh giá khoảng cách của các quan sát.</a:t>
                </a:r>
              </a:p>
              <a:p>
                <a:pPr marL="583565" marR="5080" indent="-571500" algn="just">
                  <a:lnSpc>
                    <a:spcPct val="130000"/>
                  </a:lnSpc>
                  <a:buFont typeface="Wingdings" panose="05000000000000000000" pitchFamily="2" charset="2"/>
                  <a:buChar char="§"/>
                </a:pPr>
                <a:r>
                  <a:rPr lang="en-US" sz="4000" kern="0"/>
                  <a:t>Cho 2 quan sát u={u1, u2, ..., uq} và v = {v1, v2 , ..., vq}, mỗi quan sát bao gồm q biến.</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rad>
                      <m:radPr>
                        <m:degHide m:val="on"/>
                        <m:ctrlPr>
                          <a:rPr lang="en-US" sz="3600" b="0" i="1" kern="0" smtClean="0">
                            <a:latin typeface="Cambria Math" panose="02040503050406030204" pitchFamily="18" charset="0"/>
                          </a:rPr>
                        </m:ctrlPr>
                      </m:radPr>
                      <m:deg/>
                      <m:e>
                        <m:sSup>
                          <m:sSupPr>
                            <m:ctrlPr>
                              <a:rPr lang="en-US" sz="3600" b="0" i="1" kern="0" smtClean="0">
                                <a:latin typeface="Cambria Math" panose="02040503050406030204" pitchFamily="18" charset="0"/>
                              </a:rPr>
                            </m:ctrlPr>
                          </m:sSupPr>
                          <m:e>
                            <m:d>
                              <m:dPr>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e>
                          <m:sup>
                            <m:r>
                              <a:rPr lang="en-US" sz="3600" b="0" i="1" kern="0" smtClea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e>
                          <m:sup>
                            <m:r>
                              <a:rPr lang="en-US" sz="3600" i="1" ker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e>
                          <m:sup>
                            <m:r>
                              <a:rPr lang="en-US" sz="3600" i="1" kern="0">
                                <a:latin typeface="Cambria Math" panose="02040503050406030204" pitchFamily="18" charset="0"/>
                              </a:rPr>
                              <m:t>2</m:t>
                            </m:r>
                          </m:sup>
                        </m:sSup>
                      </m:e>
                    </m:rad>
                  </m:oMath>
                </a14:m>
                <a:r>
                  <a:rPr lang="en-US" sz="3600" kern="0"/>
                  <a:t>: khoảng cách giữa vectors</a:t>
                </a:r>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7795660"/>
              </a:xfrm>
              <a:prstGeom prst="rect">
                <a:avLst/>
              </a:prstGeom>
              <a:blipFill>
                <a:blip r:embed="rId3"/>
                <a:stretch>
                  <a:fillRect l="-1622" t="-391" r="-1802" b="-2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170498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653788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Nếu 2 vector thẳng hang thì khoảng cách u,v là:</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oMath>
                </a14:m>
                <a:endParaRPr lang="en-US" sz="3600" kern="0"/>
              </a:p>
              <a:p>
                <a:pPr marL="583565" marR="5080" indent="-571500" algn="just">
                  <a:lnSpc>
                    <a:spcPct val="130000"/>
                  </a:lnSpc>
                  <a:buFont typeface="Wingdings" panose="05000000000000000000" pitchFamily="2" charset="2"/>
                  <a:buChar char="§"/>
                </a:pPr>
                <a:r>
                  <a:rPr lang="en-US" sz="3600" kern="0"/>
                  <a:t>Phân cụm cho 8 điểm có tọa độ như sau thành 3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8</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7</m:t>
                        </m:r>
                        <m:r>
                          <a:rPr lang="en-US" sz="3600" i="1" kern="0">
                            <a:latin typeface="Cambria Math" panose="02040503050406030204" pitchFamily="18" charset="0"/>
                          </a:rPr>
                          <m:t>,</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6</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8</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9</m:t>
                        </m:r>
                      </m:e>
                    </m:d>
                  </m:oMath>
                </a14:m>
                <a:endParaRPr lang="en-US" sz="3600" kern="0"/>
              </a:p>
              <a:p>
                <a:pPr marL="583565" marR="5080" indent="-571500" algn="just">
                  <a:lnSpc>
                    <a:spcPct val="130000"/>
                  </a:lnSpc>
                  <a:buFont typeface="Wingdings" panose="05000000000000000000" pitchFamily="2" charset="2"/>
                  <a:buChar char="§"/>
                </a:pPr>
                <a:r>
                  <a:rPr lang="en-US" sz="3600" kern="0"/>
                  <a:t>Có thể nhận thấy số cụm là 3: k=3 &lt;n=8</a:t>
                </a:r>
              </a:p>
              <a:p>
                <a:pPr marL="583565" marR="5080" indent="-571500" algn="just">
                  <a:lnSpc>
                    <a:spcPct val="130000"/>
                  </a:lnSpc>
                  <a:buFont typeface="Wingdings" panose="05000000000000000000" pitchFamily="2" charset="2"/>
                  <a:buChar char="§"/>
                </a:pPr>
                <a:r>
                  <a:rPr lang="en-US" sz="3600" kern="0"/>
                  <a:t>Bước 1: chọn ngẫu nhiên 3 điểm làm giá trị trung tâm: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oMath>
                </a14:m>
                <a:endParaRPr lang="en-US" sz="3600" kern="0"/>
              </a:p>
              <a:p>
                <a:pPr marL="583565" marR="5080" indent="-571500" algn="just">
                  <a:lnSpc>
                    <a:spcPct val="130000"/>
                  </a:lnSpc>
                  <a:buFont typeface="Wingdings" panose="05000000000000000000" pitchFamily="2" charset="2"/>
                  <a:buChar char="§"/>
                </a:pPr>
                <a:r>
                  <a:rPr lang="en-US" sz="3600" kern="0"/>
                  <a:t>Áp dụng công thức tính khoảng cách giữa 2 điểm </a:t>
                </a:r>
                <a14:m>
                  <m:oMath xmlns:m="http://schemas.openxmlformats.org/officeDocument/2006/math">
                    <m:r>
                      <m:rPr>
                        <m:sty m:val="p"/>
                      </m:rPr>
                      <a:rPr lang="en-US" sz="3600" b="0" i="0" kern="0" smtClean="0">
                        <a:latin typeface="Cambria Math" panose="02040503050406030204" pitchFamily="18" charset="0"/>
                      </a:rPr>
                      <m:t>a</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1,</m:t>
                        </m:r>
                        <m:r>
                          <a:rPr lang="en-US" sz="3600" b="0" i="1" kern="0" smtClean="0">
                            <a:latin typeface="Cambria Math" panose="02040503050406030204" pitchFamily="18" charset="0"/>
                          </a:rPr>
                          <m:t>𝑦</m:t>
                        </m:r>
                        <m:r>
                          <a:rPr lang="en-US" sz="3600" b="0" i="1" kern="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𝑏</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2,</m:t>
                        </m:r>
                        <m:r>
                          <a:rPr lang="en-US" sz="3600" b="0" i="1" kern="0" smtClean="0">
                            <a:latin typeface="Cambria Math" panose="02040503050406030204" pitchFamily="18" charset="0"/>
                          </a:rPr>
                          <m:t>𝑦</m:t>
                        </m:r>
                        <m:r>
                          <a:rPr lang="en-US" sz="3600" b="0" i="1" kern="0" smtClean="0">
                            <a:latin typeface="Cambria Math" panose="02040503050406030204" pitchFamily="18" charset="0"/>
                          </a:rPr>
                          <m:t>2</m:t>
                        </m:r>
                      </m:e>
                    </m:d>
                    <m:r>
                      <a:rPr lang="en-US" sz="3600" b="0" i="1" kern="0" smtClean="0">
                        <a:latin typeface="Cambria Math" panose="02040503050406030204" pitchFamily="18" charset="0"/>
                      </a:rPr>
                      <m:t>:</m:t>
                    </m:r>
                  </m:oMath>
                </a14:m>
                <a:endParaRPr lang="en-US" sz="3600" b="0" kern="0"/>
              </a:p>
              <a:p>
                <a:pPr marL="469265" marR="5080" lvl="1" algn="just">
                  <a:lnSpc>
                    <a:spcPct val="130000"/>
                  </a:lnSpc>
                </a:pPr>
                <a:r>
                  <a:rPr lang="en-US" sz="3600" kern="0"/>
                  <a:t> d(a,b) = |x2-x1|+|y2-y1| </a:t>
                </a:r>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6537880"/>
              </a:xfrm>
              <a:prstGeom prst="rect">
                <a:avLst/>
              </a:prstGeom>
              <a:blipFill>
                <a:blip r:embed="rId3"/>
                <a:stretch>
                  <a:fillRect l="-1441" t="-373" r="-1622" b="-326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60405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Khoảng cách của các điểm tới k-means</a:t>
            </a:r>
          </a:p>
          <a:p>
            <a:pPr marL="583565" marR="5080" indent="-571500" algn="just">
              <a:lnSpc>
                <a:spcPct val="130000"/>
              </a:lnSpc>
              <a:buFont typeface="Wingdings" panose="05000000000000000000" pitchFamily="2" charset="2"/>
              <a:buChar char="§"/>
            </a:pPr>
            <a:r>
              <a:rPr lang="en-US" sz="3600" kern="0"/>
              <a:t>Cluster: tìm MIN của mỗi Point trong mỗi</a:t>
            </a:r>
          </a:p>
          <a:p>
            <a:pPr marL="12065" marR="5080" algn="just">
              <a:lnSpc>
                <a:spcPct val="130000"/>
              </a:lnSpc>
            </a:pPr>
            <a:r>
              <a:rPr lang="en-US" sz="3600" kern="0"/>
              <a:t>	 dist. mean</a:t>
            </a:r>
            <a:r>
              <a:rPr lang="en-US" sz="3600" kern="0" baseline="-25000"/>
              <a:t>i </a:t>
            </a:r>
            <a:r>
              <a:rPr lang="en-US" sz="3600" kern="0"/>
              <a:t>và gán vào cluster.</a:t>
            </a:r>
          </a:p>
          <a:p>
            <a:pPr marL="583565" marR="5080" indent="-571500" algn="just">
              <a:lnSpc>
                <a:spcPct val="130000"/>
              </a:lnSpc>
              <a:buFont typeface="Arial" panose="020B0604020202020204" pitchFamily="34" charset="0"/>
              <a:buChar char="•"/>
            </a:pPr>
            <a:r>
              <a:rPr lang="en-US" sz="3600" kern="0"/>
              <a:t>Ví dụ: A1(2,10): min = 0 </a:t>
            </a:r>
            <a:r>
              <a:rPr lang="en-US" sz="3600" kern="0">
                <a:sym typeface="Symbol" panose="05050102010706020507" pitchFamily="18" charset="2"/>
              </a:rPr>
              <a:t> dist.mean 1</a:t>
            </a:r>
          </a:p>
          <a:p>
            <a:pPr marL="12065" marR="5080" algn="just">
              <a:lnSpc>
                <a:spcPct val="130000"/>
              </a:lnSpc>
            </a:pPr>
            <a:r>
              <a:rPr lang="en-US" sz="3600" kern="0">
                <a:sym typeface="Symbol" panose="05050102010706020507" pitchFamily="18" charset="2"/>
              </a:rPr>
              <a:t>	  cluster =1</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a:t>
            </a:r>
          </a:p>
          <a:p>
            <a:pPr marL="926465" marR="5080" lvl="2" algn="just">
              <a:lnSpc>
                <a:spcPct val="130000"/>
              </a:lnSpc>
            </a:pPr>
            <a:r>
              <a:rPr lang="en-US" sz="3600" kern="0">
                <a:sym typeface="Symbol" panose="05050102010706020507" pitchFamily="18" charset="2"/>
              </a:rPr>
              <a:t>	 					(6,4),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EC6B35FF-84B4-AC2A-E386-47F202F0B19C}"/>
              </a:ext>
            </a:extLst>
          </p:cNvPr>
          <p:cNvPicPr>
            <a:picLocks noChangeAspect="1"/>
          </p:cNvPicPr>
          <p:nvPr/>
        </p:nvPicPr>
        <p:blipFill>
          <a:blip r:embed="rId3"/>
          <a:stretch>
            <a:fillRect/>
          </a:stretch>
        </p:blipFill>
        <p:spPr>
          <a:xfrm>
            <a:off x="10439927" y="2755900"/>
            <a:ext cx="8133029" cy="4267200"/>
          </a:xfrm>
          <a:prstGeom prst="rect">
            <a:avLst/>
          </a:prstGeom>
        </p:spPr>
      </p:pic>
    </p:spTree>
    <p:extLst>
      <p:ext uri="{BB962C8B-B14F-4D97-AF65-F5344CB8AC3E}">
        <p14:creationId xmlns:p14="http://schemas.microsoft.com/office/powerpoint/2010/main" val="2878103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có 1 điểm A1(2,10) nên dist.means1 = (2,10)</a:t>
            </a:r>
          </a:p>
          <a:p>
            <a:pPr marL="583565" marR="5080" indent="-571500" algn="just">
              <a:lnSpc>
                <a:spcPct val="130000"/>
              </a:lnSpc>
              <a:buFont typeface="Wingdings" panose="05000000000000000000" pitchFamily="2" charset="2"/>
              <a:buChar char="§"/>
            </a:pPr>
            <a:r>
              <a:rPr lang="en-US" sz="4000" kern="0"/>
              <a:t>cluster2: dist. means2 =[(8+5+7+6+4)/5,(4+8+5+4+9)/5] = (6,6)</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882376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7" y="2760934"/>
            <a:ext cx="8133029" cy="4257132"/>
          </a:xfrm>
          <a:prstGeom prst="rect">
            <a:avLst/>
          </a:prstGeom>
        </p:spPr>
      </p:pic>
    </p:spTree>
    <p:extLst>
      <p:ext uri="{BB962C8B-B14F-4D97-AF65-F5344CB8AC3E}">
        <p14:creationId xmlns:p14="http://schemas.microsoft.com/office/powerpoint/2010/main" val="624760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[(2+4)/2,(10+9)/2] = (3,9.5)</a:t>
            </a:r>
          </a:p>
          <a:p>
            <a:pPr marL="583565" marR="5080" indent="-571500" algn="just">
              <a:lnSpc>
                <a:spcPct val="130000"/>
              </a:lnSpc>
              <a:buFont typeface="Wingdings" panose="05000000000000000000" pitchFamily="2" charset="2"/>
              <a:buChar char="§"/>
            </a:pPr>
            <a:r>
              <a:rPr lang="en-US" sz="4000" kern="0"/>
              <a:t>cluster2: dist. means2 =[(8+5+7+6)/4,(4+8+5+4)/4] = (6.5,5.25)</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3983395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2"/>
          </a:xfrm>
          <a:prstGeom prst="rect">
            <a:avLst/>
          </a:prstGeom>
        </p:spPr>
      </p:pic>
    </p:spTree>
    <p:extLst>
      <p:ext uri="{BB962C8B-B14F-4D97-AF65-F5344CB8AC3E}">
        <p14:creationId xmlns:p14="http://schemas.microsoft.com/office/powerpoint/2010/main" val="3584289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[(2+4+5)/3,(10+9+8)/3] = (3.67,9)</a:t>
            </a:r>
          </a:p>
          <a:p>
            <a:pPr marL="583565" marR="5080" indent="-571500" algn="just">
              <a:lnSpc>
                <a:spcPct val="130000"/>
              </a:lnSpc>
              <a:buFont typeface="Wingdings" panose="05000000000000000000" pitchFamily="2" charset="2"/>
              <a:buChar char="§"/>
            </a:pPr>
            <a:r>
              <a:rPr lang="en-US" sz="4000" kern="0"/>
              <a:t>cluster2: dist. means2 =[(8+7+6)/4,(4+5+4)/4] = (7,4.3)</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99467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a:p>
            <a:pPr marL="926465" marR="5080" lvl="2" algn="just">
              <a:lnSpc>
                <a:spcPct val="130000"/>
              </a:lnSpc>
            </a:pPr>
            <a:endParaRPr lang="en-US" sz="3600" kern="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600" kern="0">
                <a:sym typeface="Symbol" panose="05050102010706020507" pitchFamily="18" charset="2"/>
              </a:rPr>
              <a:t>Nhận xét: số cụm không đổi so với lần</a:t>
            </a:r>
          </a:p>
          <a:p>
            <a:pPr marL="12065" marR="5080" algn="just">
              <a:lnSpc>
                <a:spcPct val="130000"/>
              </a:lnSpc>
            </a:pPr>
            <a:r>
              <a:rPr lang="en-US" sz="3600" kern="0">
                <a:sym typeface="Symbol" panose="05050102010706020507" pitchFamily="18" charset="2"/>
              </a:rPr>
              <a:t>	 lặp trước. TẠM DỪNG tính toán means</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1"/>
          </a:xfrm>
          <a:prstGeom prst="rect">
            <a:avLst/>
          </a:prstGeom>
        </p:spPr>
      </p:pic>
    </p:spTree>
    <p:extLst>
      <p:ext uri="{BB962C8B-B14F-4D97-AF65-F5344CB8AC3E}">
        <p14:creationId xmlns:p14="http://schemas.microsoft.com/office/powerpoint/2010/main" val="1861873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445A28A4-BFB7-702A-1415-E921620CC6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3556" y="2222500"/>
            <a:ext cx="8600292" cy="3886200"/>
          </a:xfrm>
          <a:prstGeom prst="rect">
            <a:avLst/>
          </a:prstGeom>
        </p:spPr>
      </p:pic>
      <p:pic>
        <p:nvPicPr>
          <p:cNvPr id="8" name="Picture 7">
            <a:extLst>
              <a:ext uri="{FF2B5EF4-FFF2-40B4-BE49-F238E27FC236}">
                <a16:creationId xmlns:a16="http://schemas.microsoft.com/office/drawing/2014/main" id="{FCAAA712-82DA-FF42-30A5-8D9BAFB963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077156" y="6371772"/>
            <a:ext cx="4095596" cy="3906819"/>
          </a:xfrm>
          <a:prstGeom prst="rect">
            <a:avLst/>
          </a:prstGeom>
        </p:spPr>
      </p:pic>
      <p:sp>
        <p:nvSpPr>
          <p:cNvPr id="9" name="Arrow: Right 8">
            <a:extLst>
              <a:ext uri="{FF2B5EF4-FFF2-40B4-BE49-F238E27FC236}">
                <a16:creationId xmlns:a16="http://schemas.microsoft.com/office/drawing/2014/main" id="{B91D175D-D4AA-67A5-04B5-C251E1C572A8}"/>
              </a:ext>
            </a:extLst>
          </p:cNvPr>
          <p:cNvSpPr/>
          <p:nvPr/>
        </p:nvSpPr>
        <p:spPr>
          <a:xfrm>
            <a:off x="4475956"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315B461-81C9-8E43-E6CF-D981C51AA6E0}"/>
              </a:ext>
            </a:extLst>
          </p:cNvPr>
          <p:cNvSpPr/>
          <p:nvPr/>
        </p:nvSpPr>
        <p:spPr>
          <a:xfrm rot="5400000">
            <a:off x="16043028" y="6211537"/>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07C8DA2-3D39-D91C-38F0-7A5D4DA95E3E}"/>
              </a:ext>
            </a:extLst>
          </p:cNvPr>
          <p:cNvSpPr/>
          <p:nvPr/>
        </p:nvSpPr>
        <p:spPr>
          <a:xfrm>
            <a:off x="8960942"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EA14EF-DA8C-5AD8-27B6-31021507AC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14186" y="2235201"/>
            <a:ext cx="4162766" cy="3873499"/>
          </a:xfrm>
          <a:prstGeom prst="rect">
            <a:avLst/>
          </a:prstGeom>
        </p:spPr>
      </p:pic>
      <p:pic>
        <p:nvPicPr>
          <p:cNvPr id="7" name="Picture 6">
            <a:extLst>
              <a:ext uri="{FF2B5EF4-FFF2-40B4-BE49-F238E27FC236}">
                <a16:creationId xmlns:a16="http://schemas.microsoft.com/office/drawing/2014/main" id="{01D8AB7E-E69A-0897-19B2-2BCF53C4ED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524359" y="6371772"/>
            <a:ext cx="4095596" cy="3906819"/>
          </a:xfrm>
          <a:prstGeom prst="rect">
            <a:avLst/>
          </a:prstGeom>
        </p:spPr>
      </p:pic>
      <p:pic>
        <p:nvPicPr>
          <p:cNvPr id="12" name="Picture 11">
            <a:extLst>
              <a:ext uri="{FF2B5EF4-FFF2-40B4-BE49-F238E27FC236}">
                <a16:creationId xmlns:a16="http://schemas.microsoft.com/office/drawing/2014/main" id="{CB6D08BD-0F6C-1AFD-5D4C-3570E51D43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175489" y="2235201"/>
            <a:ext cx="4192278" cy="3873499"/>
          </a:xfrm>
          <a:prstGeom prst="rect">
            <a:avLst/>
          </a:prstGeom>
        </p:spPr>
      </p:pic>
      <p:sp>
        <p:nvSpPr>
          <p:cNvPr id="14" name="Arrow: Right 13">
            <a:extLst>
              <a:ext uri="{FF2B5EF4-FFF2-40B4-BE49-F238E27FC236}">
                <a16:creationId xmlns:a16="http://schemas.microsoft.com/office/drawing/2014/main" id="{B602371C-60B1-48D1-6972-563EEFA78BB4}"/>
              </a:ext>
            </a:extLst>
          </p:cNvPr>
          <p:cNvSpPr/>
          <p:nvPr/>
        </p:nvSpPr>
        <p:spPr>
          <a:xfrm>
            <a:off x="13544396" y="377891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33BEE3A-049E-648B-75A4-29F793757EE0}"/>
              </a:ext>
            </a:extLst>
          </p:cNvPr>
          <p:cNvSpPr/>
          <p:nvPr/>
        </p:nvSpPr>
        <p:spPr>
          <a:xfrm rot="10800000">
            <a:off x="13619956"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56D359-7891-0B5A-CEE2-24A5B2B784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018252" y="6371772"/>
            <a:ext cx="4095596" cy="3906819"/>
          </a:xfrm>
          <a:prstGeom prst="rect">
            <a:avLst/>
          </a:prstGeom>
        </p:spPr>
      </p:pic>
      <p:sp>
        <p:nvSpPr>
          <p:cNvPr id="17" name="Arrow: Right 16">
            <a:extLst>
              <a:ext uri="{FF2B5EF4-FFF2-40B4-BE49-F238E27FC236}">
                <a16:creationId xmlns:a16="http://schemas.microsoft.com/office/drawing/2014/main" id="{B10C3408-2F74-62D1-DD2F-DC61570C23CD}"/>
              </a:ext>
            </a:extLst>
          </p:cNvPr>
          <p:cNvSpPr/>
          <p:nvPr/>
        </p:nvSpPr>
        <p:spPr>
          <a:xfrm rot="10800000">
            <a:off x="9113849"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3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94864662"/>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08577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13890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Phân cụm cho 8 điểm có tọa độ như sau thành 2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1,1</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1</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2</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3</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5</m:t>
                        </m:r>
                      </m:e>
                    </m:d>
                  </m:oMath>
                </a14:m>
                <a:endParaRPr lang="en-US"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1389098"/>
              </a:xfrm>
              <a:prstGeom prst="rect">
                <a:avLst/>
              </a:prstGeom>
              <a:blipFill>
                <a:blip r:embed="rId3"/>
                <a:stretch>
                  <a:fillRect l="-1441" t="-1762" r="-162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2005504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584700"/>
            <a:ext cx="16396395" cy="1981199"/>
          </a:xfrm>
        </p:spPr>
        <p:txBody>
          <a:bodyPr>
            <a:normAutofit/>
          </a:bodyPr>
          <a:lstStyle/>
          <a:p>
            <a:pPr algn="ctr">
              <a:lnSpc>
                <a:spcPct val="150000"/>
              </a:lnSpc>
            </a:pPr>
            <a:r>
              <a:rPr lang="en-US" sz="5000"/>
              <a:t>HẾT CHƯƠNG 7</a:t>
            </a:r>
          </a:p>
        </p:txBody>
      </p:sp>
    </p:spTree>
    <p:extLst>
      <p:ext uri="{BB962C8B-B14F-4D97-AF65-F5344CB8AC3E}">
        <p14:creationId xmlns:p14="http://schemas.microsoft.com/office/powerpoint/2010/main" val="45909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Ta gọi tính chất cháy nắng hay không cháy nắng là thuộc tính quan tâm (thuộc tính mục tiêu)</a:t>
            </a:r>
          </a:p>
          <a:p>
            <a:pPr marL="583565" marR="5080" indent="-571500" algn="just">
              <a:lnSpc>
                <a:spcPct val="130000"/>
              </a:lnSpc>
              <a:buFont typeface="Wingdings" panose="05000000000000000000" pitchFamily="2" charset="2"/>
              <a:buChar char="§"/>
            </a:pPr>
            <a:r>
              <a:rPr lang="en-US" sz="4000" kern="0"/>
              <a:t>Như vậy, trong trường hợp này tập R</a:t>
            </a:r>
          </a:p>
          <a:p>
            <a:pPr marL="12065" marR="5080" algn="just">
              <a:lnSpc>
                <a:spcPct val="130000"/>
              </a:lnSpc>
            </a:pPr>
            <a:r>
              <a:rPr lang="en-US" sz="4000" kern="0"/>
              <a:t>chỉ bao gồm 2 phần tử {nám, không}</a:t>
            </a:r>
          </a:p>
          <a:p>
            <a:pPr marL="583565" marR="5080" indent="-571500" algn="just">
              <a:lnSpc>
                <a:spcPct val="130000"/>
              </a:lnSpc>
              <a:buFont typeface="Wingdings" panose="05000000000000000000" pitchFamily="2" charset="2"/>
              <a:buChar char="§"/>
            </a:pPr>
            <a:r>
              <a:rPr lang="en-US" sz="4000" kern="0"/>
              <a:t>Ta gọi tập P là tất cả những người  </a:t>
            </a:r>
          </a:p>
          <a:p>
            <a:pPr marL="12065" marR="5080" algn="just">
              <a:lnSpc>
                <a:spcPct val="130000"/>
              </a:lnSpc>
            </a:pPr>
            <a:r>
              <a:rPr lang="en-US" sz="4000" kern="0"/>
              <a:t>tham gia khảo sát (n=8)</a:t>
            </a:r>
          </a:p>
          <a:p>
            <a:pPr marL="583565" marR="5080" indent="-571500" algn="just">
              <a:lnSpc>
                <a:spcPct val="130000"/>
              </a:lnSpc>
              <a:buFont typeface="Wingdings" panose="05000000000000000000" pitchFamily="2" charset="2"/>
              <a:buChar char="§"/>
            </a:pPr>
            <a:r>
              <a:rPr lang="en-US" sz="4000" kern="0"/>
              <a:t>Chúng ta quan sát các hiện tượng cháy nắng dựa trên 4 thuộc tính: chiều cao (TB, cao, thấp), cân nặng (nhẹ,TB, nặng), Màu tóc (vàng, nâu, đỏ), dùng kem chống nắng (có, không). Ta gọi các thuộc tính này là dẫn xuất.</a:t>
            </a:r>
            <a:endParaRPr lang="vi-VN" sz="40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754914671"/>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795231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1979</TotalTime>
  <Words>10248</Words>
  <Application>Microsoft Office PowerPoint</Application>
  <PresentationFormat>Custom</PresentationFormat>
  <Paragraphs>3587</Paragraphs>
  <Slides>81</Slides>
  <Notes>80</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Be Vietnam Pro</vt:lpstr>
      <vt:lpstr>Be Vietnam Pro Black</vt:lpstr>
      <vt:lpstr>Calibri</vt:lpstr>
      <vt:lpstr>Cambria Math</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26</cp:revision>
  <dcterms:created xsi:type="dcterms:W3CDTF">2023-06-02T10:09:28Z</dcterms:created>
  <dcterms:modified xsi:type="dcterms:W3CDTF">2023-07-03T06:55:26Z</dcterms:modified>
</cp:coreProperties>
</file>